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3"/>
  </p:notesMasterIdLst>
  <p:handoutMasterIdLst>
    <p:handoutMasterId r:id="rId54"/>
  </p:handoutMasterIdLst>
  <p:sldIdLst>
    <p:sldId id="490" r:id="rId2"/>
    <p:sldId id="571" r:id="rId3"/>
    <p:sldId id="573" r:id="rId4"/>
    <p:sldId id="574" r:id="rId5"/>
    <p:sldId id="523" r:id="rId6"/>
    <p:sldId id="524" r:id="rId7"/>
    <p:sldId id="525" r:id="rId8"/>
    <p:sldId id="526" r:id="rId9"/>
    <p:sldId id="527" r:id="rId10"/>
    <p:sldId id="528" r:id="rId11"/>
    <p:sldId id="529" r:id="rId12"/>
    <p:sldId id="530" r:id="rId13"/>
    <p:sldId id="531" r:id="rId14"/>
    <p:sldId id="532" r:id="rId15"/>
    <p:sldId id="534" r:id="rId16"/>
    <p:sldId id="535" r:id="rId17"/>
    <p:sldId id="536" r:id="rId18"/>
    <p:sldId id="537" r:id="rId19"/>
    <p:sldId id="538" r:id="rId20"/>
    <p:sldId id="539" r:id="rId21"/>
    <p:sldId id="540" r:id="rId22"/>
    <p:sldId id="541" r:id="rId23"/>
    <p:sldId id="542" r:id="rId24"/>
    <p:sldId id="543" r:id="rId25"/>
    <p:sldId id="544" r:id="rId26"/>
    <p:sldId id="545" r:id="rId27"/>
    <p:sldId id="546" r:id="rId28"/>
    <p:sldId id="547" r:id="rId29"/>
    <p:sldId id="548" r:id="rId30"/>
    <p:sldId id="549" r:id="rId31"/>
    <p:sldId id="550" r:id="rId32"/>
    <p:sldId id="552" r:id="rId33"/>
    <p:sldId id="553" r:id="rId34"/>
    <p:sldId id="554" r:id="rId35"/>
    <p:sldId id="560" r:id="rId36"/>
    <p:sldId id="555" r:id="rId37"/>
    <p:sldId id="556" r:id="rId38"/>
    <p:sldId id="557" r:id="rId39"/>
    <p:sldId id="558" r:id="rId40"/>
    <p:sldId id="559" r:id="rId41"/>
    <p:sldId id="562" r:id="rId42"/>
    <p:sldId id="563" r:id="rId43"/>
    <p:sldId id="564" r:id="rId44"/>
    <p:sldId id="565" r:id="rId45"/>
    <p:sldId id="566" r:id="rId46"/>
    <p:sldId id="575" r:id="rId47"/>
    <p:sldId id="567" r:id="rId48"/>
    <p:sldId id="568" r:id="rId49"/>
    <p:sldId id="569" r:id="rId50"/>
    <p:sldId id="576" r:id="rId51"/>
    <p:sldId id="570" r:id="rId52"/>
  </p:sldIdLst>
  <p:sldSz cx="12192000" cy="6858000"/>
  <p:notesSz cx="9309100" cy="705326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 Estrada" initials="E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81" autoAdjust="0"/>
    <p:restoredTop sz="94660"/>
  </p:normalViewPr>
  <p:slideViewPr>
    <p:cSldViewPr>
      <p:cViewPr>
        <p:scale>
          <a:sx n="75" d="100"/>
          <a:sy n="75" d="100"/>
        </p:scale>
        <p:origin x="-222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esktop\Desktop\Julio\Documents\Operaci&#243;n%20y%20mantenimiento\Rendici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esktop\2017\Resumen%20Plan%20Inmediato%20(2017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esktop\2017\Resumen%20Plan%20Inmediato%20(2017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EVOLUCION DEL VOLUMEN EMBALSE MISICUNI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9572036603532666"/>
          <c:y val="0.17857413727720897"/>
          <c:w val="0.76613658934525075"/>
          <c:h val="0.52668454158747402"/>
        </c:manualLayout>
      </c:layout>
      <c:lineChart>
        <c:grouping val="standard"/>
        <c:varyColors val="0"/>
        <c:ser>
          <c:idx val="0"/>
          <c:order val="0"/>
          <c:tx>
            <c:v>Año 2018</c:v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Hoja1!$C$17:$C$28</c:f>
              <c:numCache>
                <c:formatCode>mmm\-yy</c:formatCode>
                <c:ptCount val="12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</c:numCache>
            </c:numRef>
          </c:cat>
          <c:val>
            <c:numRef>
              <c:f>Hoja1!$I$16:$I$28</c:f>
              <c:numCache>
                <c:formatCode>#,##0.00</c:formatCode>
                <c:ptCount val="13"/>
                <c:pt idx="0">
                  <c:v>37749910.154954903</c:v>
                </c:pt>
                <c:pt idx="1">
                  <c:v>52548619.479999997</c:v>
                </c:pt>
                <c:pt idx="2">
                  <c:v>103689196.73999999</c:v>
                </c:pt>
                <c:pt idx="3">
                  <c:v>112872214.98999999</c:v>
                </c:pt>
                <c:pt idx="4">
                  <c:v>113834399.38</c:v>
                </c:pt>
                <c:pt idx="5">
                  <c:v>113187413.33</c:v>
                </c:pt>
                <c:pt idx="6">
                  <c:v>112279122.56999999</c:v>
                </c:pt>
                <c:pt idx="7">
                  <c:v>110547978.90000001</c:v>
                </c:pt>
                <c:pt idx="8">
                  <c:v>108872391.62</c:v>
                </c:pt>
                <c:pt idx="9">
                  <c:v>106124580.04000001</c:v>
                </c:pt>
                <c:pt idx="10">
                  <c:v>97950385.370000005</c:v>
                </c:pt>
                <c:pt idx="11">
                  <c:v>92966872.340000004</c:v>
                </c:pt>
                <c:pt idx="12">
                  <c:v>86795569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6B10-485F-AE05-0B3C3AF27866}"/>
            </c:ext>
          </c:extLst>
        </c:ser>
        <c:ser>
          <c:idx val="1"/>
          <c:order val="1"/>
          <c:tx>
            <c:v>Max estimado 2019</c:v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Hoja1!$C$17:$C$28</c:f>
              <c:numCache>
                <c:formatCode>mmm\-yy</c:formatCode>
                <c:ptCount val="12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</c:numCache>
            </c:numRef>
          </c:cat>
          <c:val>
            <c:numRef>
              <c:f>Hoja1!$I$29:$I$31</c:f>
              <c:numCache>
                <c:formatCode>#,##0.00</c:formatCode>
                <c:ptCount val="3"/>
                <c:pt idx="0">
                  <c:v>88000450.459287599</c:v>
                </c:pt>
                <c:pt idx="1">
                  <c:v>100000000</c:v>
                </c:pt>
                <c:pt idx="2">
                  <c:v>147000000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6B10-485F-AE05-0B3C3AF278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679424"/>
        <c:axId val="76939264"/>
      </c:lineChart>
      <c:dateAx>
        <c:axId val="76679424"/>
        <c:scaling>
          <c:orientation val="minMax"/>
        </c:scaling>
        <c:delete val="0"/>
        <c:axPos val="b"/>
        <c:numFmt formatCode="mmmm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76939264"/>
        <c:crosses val="autoZero"/>
        <c:auto val="1"/>
        <c:lblOffset val="100"/>
        <c:baseTimeUnit val="months"/>
      </c:dateAx>
      <c:valAx>
        <c:axId val="76939264"/>
        <c:scaling>
          <c:orientation val="minMax"/>
          <c:min val="300000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BO" dirty="0"/>
                  <a:t>[M3]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76679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734481259554293"/>
          <c:y val="0.91105635698597587"/>
          <c:w val="0.27725909387963993"/>
          <c:h val="7.53767743754967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01220705399992"/>
          <c:y val="6.7763045163396013E-2"/>
          <c:w val="0.75049061175045428"/>
          <c:h val="0.68787398546772294"/>
        </c:manualLayout>
      </c:layout>
      <c:barChart>
        <c:barDir val="col"/>
        <c:grouping val="clustered"/>
        <c:varyColors val="0"/>
        <c:ser>
          <c:idx val="1"/>
          <c:order val="0"/>
          <c:tx>
            <c:v>Volumen estimado 2019</c:v>
          </c:tx>
          <c:spPr>
            <a:solidFill>
              <a:srgbClr val="F3A276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'2017'!$C$174:$C$185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'2017'!$G$174:$G$185</c:f>
              <c:numCache>
                <c:formatCode>_-* #,##0_-;\-* #,##0_-;_-* "-"??_-;_-@_-</c:formatCode>
                <c:ptCount val="12"/>
                <c:pt idx="0" formatCode="_ * #,##0_ ;_ * \-#,##0_ ;_ * &quot;-&quot;??_ ;_ @_ ">
                  <c:v>1674000</c:v>
                </c:pt>
                <c:pt idx="1">
                  <c:v>1512000</c:v>
                </c:pt>
                <c:pt idx="2">
                  <c:v>1674000</c:v>
                </c:pt>
                <c:pt idx="3">
                  <c:v>1620000</c:v>
                </c:pt>
                <c:pt idx="4">
                  <c:v>1674000</c:v>
                </c:pt>
                <c:pt idx="5">
                  <c:v>1620000</c:v>
                </c:pt>
                <c:pt idx="6">
                  <c:v>1674000</c:v>
                </c:pt>
                <c:pt idx="7">
                  <c:v>1674000</c:v>
                </c:pt>
                <c:pt idx="8">
                  <c:v>1620000</c:v>
                </c:pt>
                <c:pt idx="9">
                  <c:v>1674000</c:v>
                </c:pt>
                <c:pt idx="10">
                  <c:v>1620000</c:v>
                </c:pt>
                <c:pt idx="11">
                  <c:v>1674000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FAA-4566-BBDC-4154DC3CD9CD}"/>
            </c:ext>
          </c:extLst>
        </c:ser>
        <c:ser>
          <c:idx val="0"/>
          <c:order val="1"/>
          <c:tx>
            <c:v>Volumen 2018</c:v>
          </c:tx>
          <c:spPr>
            <a:solidFill>
              <a:srgbClr val="70B3C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FAA-4566-BBDC-4154DC3CD9CD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8FAA-4566-BBDC-4154DC3CD9CD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8FAA-4566-BBDC-4154DC3CD9CD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8FAA-4566-BBDC-4154DC3CD9CD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8FAA-4566-BBDC-4154DC3CD9CD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8FAA-4566-BBDC-4154DC3CD9CD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8FAA-4566-BBDC-4154DC3CD9CD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8FAA-4566-BBDC-4154DC3CD9CD}"/>
              </c:ext>
            </c:extLst>
          </c:dPt>
          <c:dLbls>
            <c:delete val="1"/>
          </c:dLbls>
          <c:cat>
            <c:strRef>
              <c:f>'2017'!$C$174:$C$185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'2017'!$G$162:$G$173</c:f>
              <c:numCache>
                <c:formatCode>_-* #,##0_-;\-* #,##0_-;_-* "-"??_-;_-@_-</c:formatCode>
                <c:ptCount val="12"/>
                <c:pt idx="0" formatCode="_ * #,##0_ ;_ * \-#,##0_ ;_ * &quot;-&quot;??_ ;_ @_ ">
                  <c:v>1112489.9999999099</c:v>
                </c:pt>
                <c:pt idx="1">
                  <c:v>1040256</c:v>
                </c:pt>
                <c:pt idx="2">
                  <c:v>1151712</c:v>
                </c:pt>
                <c:pt idx="3">
                  <c:v>1114560</c:v>
                </c:pt>
                <c:pt idx="4">
                  <c:v>1151712</c:v>
                </c:pt>
                <c:pt idx="5">
                  <c:v>1320100.2000000002</c:v>
                </c:pt>
                <c:pt idx="6">
                  <c:v>1605600.5759999999</c:v>
                </c:pt>
                <c:pt idx="7">
                  <c:v>1848091.6800000002</c:v>
                </c:pt>
                <c:pt idx="8">
                  <c:v>1508136.82105269</c:v>
                </c:pt>
                <c:pt idx="9">
                  <c:v>1720736</c:v>
                </c:pt>
                <c:pt idx="10">
                  <c:v>1639390.75</c:v>
                </c:pt>
                <c:pt idx="11">
                  <c:v>1599817.82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FAA-4566-BBDC-4154DC3CD9C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3"/>
        <c:axId val="77011200"/>
        <c:axId val="77017088"/>
      </c:barChart>
      <c:scatterChart>
        <c:scatterStyle val="smoothMarker"/>
        <c:varyColors val="0"/>
        <c:ser>
          <c:idx val="3"/>
          <c:order val="2"/>
          <c:tx>
            <c:v>Caudal 2018</c:v>
          </c:tx>
          <c:spPr>
            <a:ln w="28575" cap="rnd" cmpd="sng" algn="ctr">
              <a:solidFill>
                <a:srgbClr val="FFFF00"/>
              </a:solidFill>
              <a:prstDash val="solid"/>
              <a:round/>
            </a:ln>
            <a:effectLst/>
          </c:spPr>
          <c:marker>
            <c:symbol val="none"/>
          </c:marker>
          <c:xVal>
            <c:strRef>
              <c:f>'2017'!$C$162:$C$173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xVal>
          <c:yVal>
            <c:numRef>
              <c:f>'2017'!$D$162:$D$173</c:f>
              <c:numCache>
                <c:formatCode>0</c:formatCode>
                <c:ptCount val="12"/>
                <c:pt idx="0">
                  <c:v>419</c:v>
                </c:pt>
                <c:pt idx="1">
                  <c:v>430</c:v>
                </c:pt>
                <c:pt idx="2">
                  <c:v>430</c:v>
                </c:pt>
                <c:pt idx="3">
                  <c:v>430</c:v>
                </c:pt>
                <c:pt idx="4">
                  <c:v>430</c:v>
                </c:pt>
                <c:pt idx="5">
                  <c:v>512.26666666666665</c:v>
                </c:pt>
                <c:pt idx="6">
                  <c:v>588.46258064516144</c:v>
                </c:pt>
                <c:pt idx="7">
                  <c:v>649.67580645161286</c:v>
                </c:pt>
                <c:pt idx="8">
                  <c:v>597.26501860712381</c:v>
                </c:pt>
                <c:pt idx="9">
                  <c:v>642.44922341696531</c:v>
                </c:pt>
                <c:pt idx="10">
                  <c:v>632.47733333333349</c:v>
                </c:pt>
                <c:pt idx="11">
                  <c:v>597.30354838709673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A-8FAA-4566-BBDC-4154DC3CD9CD}"/>
            </c:ext>
          </c:extLst>
        </c:ser>
        <c:ser>
          <c:idx val="2"/>
          <c:order val="3"/>
          <c:tx>
            <c:v>Caudal estimado 2019</c:v>
          </c:tx>
          <c:spPr>
            <a:ln w="28575" cap="rnd" cmpd="sng" algn="ctr">
              <a:solidFill>
                <a:srgbClr val="FCB911"/>
              </a:solidFill>
              <a:prstDash val="solid"/>
              <a:round/>
            </a:ln>
            <a:effectLst/>
          </c:spPr>
          <c:marker>
            <c:symbol val="none"/>
          </c:marker>
          <c:xVal>
            <c:strRef>
              <c:f>'2017'!$C$174:$C$185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xVal>
          <c:yVal>
            <c:numRef>
              <c:f>'2017'!$D$174:$D$185</c:f>
              <c:numCache>
                <c:formatCode>0</c:formatCode>
                <c:ptCount val="12"/>
                <c:pt idx="0">
                  <c:v>625</c:v>
                </c:pt>
                <c:pt idx="1">
                  <c:v>625</c:v>
                </c:pt>
                <c:pt idx="2">
                  <c:v>625</c:v>
                </c:pt>
                <c:pt idx="3">
                  <c:v>625</c:v>
                </c:pt>
                <c:pt idx="4">
                  <c:v>625</c:v>
                </c:pt>
                <c:pt idx="5">
                  <c:v>625</c:v>
                </c:pt>
                <c:pt idx="6">
                  <c:v>625</c:v>
                </c:pt>
                <c:pt idx="7">
                  <c:v>625</c:v>
                </c:pt>
                <c:pt idx="8">
                  <c:v>625</c:v>
                </c:pt>
                <c:pt idx="9">
                  <c:v>625</c:v>
                </c:pt>
                <c:pt idx="10">
                  <c:v>625</c:v>
                </c:pt>
                <c:pt idx="11">
                  <c:v>625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B-8FAA-4566-BBDC-4154DC3CD9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025280"/>
        <c:axId val="77019008"/>
      </c:scatterChart>
      <c:catAx>
        <c:axId val="77011200"/>
        <c:scaling>
          <c:orientation val="minMax"/>
        </c:scaling>
        <c:delete val="0"/>
        <c:axPos val="b"/>
        <c:numFmt formatCode="0" sourceLinked="0"/>
        <c:majorTickMark val="none"/>
        <c:minorTickMark val="none"/>
        <c:tickLblPos val="nextTo"/>
        <c:spPr>
          <a:solidFill>
            <a:sysClr val="window" lastClr="FFFFFF"/>
          </a:solidFill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ysDash"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77017088"/>
        <c:crosses val="autoZero"/>
        <c:auto val="1"/>
        <c:lblAlgn val="ctr"/>
        <c:lblOffset val="100"/>
        <c:noMultiLvlLbl val="0"/>
      </c:catAx>
      <c:valAx>
        <c:axId val="770170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BO" dirty="0"/>
                  <a:t>[m3]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_ * #,##0_ ;_ * \-#,##0_ ;_ * &quot;-&quot;??_ ;_ @_ 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77011200"/>
        <c:crosses val="autoZero"/>
        <c:crossBetween val="between"/>
      </c:valAx>
      <c:valAx>
        <c:axId val="77019008"/>
        <c:scaling>
          <c:orientation val="minMax"/>
          <c:max val="10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BO" dirty="0"/>
                  <a:t>[l/s]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77025280"/>
        <c:crosses val="max"/>
        <c:crossBetween val="midCat"/>
      </c:valAx>
      <c:valAx>
        <c:axId val="77025280"/>
        <c:scaling>
          <c:orientation val="minMax"/>
        </c:scaling>
        <c:delete val="1"/>
        <c:axPos val="b"/>
        <c:majorTickMark val="out"/>
        <c:minorTickMark val="none"/>
        <c:tickLblPos val="nextTo"/>
        <c:crossAx val="77019008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1.2716625863525189E-2"/>
          <c:y val="0.93067289007925635"/>
          <c:w val="0.61864076682242808"/>
          <c:h val="4.0304284373766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 w="0" cap="flat" cmpd="sng" algn="ctr">
      <a:solidFill>
        <a:schemeClr val="bg1">
          <a:lumMod val="85000"/>
        </a:schemeClr>
      </a:solidFill>
      <a:prstDash val="solid"/>
      <a:round/>
    </a:ln>
    <a:effectLst/>
  </c:spPr>
  <c:txPr>
    <a:bodyPr/>
    <a:lstStyle/>
    <a:p>
      <a:pPr>
        <a:defRPr sz="1050"/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973613373614445"/>
          <c:y val="3.7005206172591239E-2"/>
          <c:w val="0.88423667450604548"/>
          <c:h val="0.83474638542271673"/>
        </c:manualLayout>
      </c:layout>
      <c:bar3DChart>
        <c:barDir val="col"/>
        <c:grouping val="clustered"/>
        <c:varyColors val="0"/>
        <c:ser>
          <c:idx val="1"/>
          <c:order val="0"/>
          <c:tx>
            <c:v>VOLUMEN ENTREGADO 2019</c:v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'2017'!$H$185</c:f>
              <c:numCache>
                <c:formatCode>_ * #,##0_ ;_ * \-#,##0_ ;_ * "-"??_ ;_ @_ </c:formatCode>
                <c:ptCount val="1"/>
                <c:pt idx="0">
                  <c:v>19710000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04E0-4DF0-A5AE-5A83D253620A}"/>
            </c:ext>
          </c:extLst>
        </c:ser>
        <c:ser>
          <c:idx val="0"/>
          <c:order val="1"/>
          <c:tx>
            <c:v>VOLUMEN ENTREGADO 2018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'2017'!$H$173</c:f>
              <c:numCache>
                <c:formatCode>_ * #,##0_ ;_ * \-#,##0_ ;_ * "-"??_ ;_ @_ </c:formatCode>
                <c:ptCount val="1"/>
                <c:pt idx="0">
                  <c:v>16812603.8470526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04E0-4DF0-A5AE-5A83D25362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82973440"/>
        <c:axId val="82974976"/>
        <c:axId val="0"/>
      </c:bar3DChart>
      <c:catAx>
        <c:axId val="8297344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82974976"/>
        <c:crosses val="autoZero"/>
        <c:auto val="1"/>
        <c:lblAlgn val="ctr"/>
        <c:lblOffset val="100"/>
        <c:noMultiLvlLbl val="0"/>
      </c:catAx>
      <c:valAx>
        <c:axId val="829749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82973440"/>
        <c:crosses val="autoZero"/>
        <c:crossBetween val="between"/>
        <c:majorUnit val="1000000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033943" cy="352663"/>
          </a:xfrm>
          <a:prstGeom prst="rect">
            <a:avLst/>
          </a:prstGeom>
        </p:spPr>
        <p:txBody>
          <a:bodyPr vert="horz" lIns="92450" tIns="46225" rIns="92450" bIns="46225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273005" y="2"/>
            <a:ext cx="4033943" cy="352663"/>
          </a:xfrm>
          <a:prstGeom prst="rect">
            <a:avLst/>
          </a:prstGeom>
        </p:spPr>
        <p:txBody>
          <a:bodyPr vert="horz" lIns="92450" tIns="46225" rIns="92450" bIns="46225" rtlCol="0"/>
          <a:lstStyle>
            <a:lvl1pPr algn="r">
              <a:defRPr sz="1200"/>
            </a:lvl1pPr>
          </a:lstStyle>
          <a:p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2" y="6699379"/>
            <a:ext cx="4033943" cy="352663"/>
          </a:xfrm>
          <a:prstGeom prst="rect">
            <a:avLst/>
          </a:prstGeom>
        </p:spPr>
        <p:txBody>
          <a:bodyPr vert="horz" lIns="92450" tIns="46225" rIns="92450" bIns="46225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273005" y="6699379"/>
            <a:ext cx="4033943" cy="352663"/>
          </a:xfrm>
          <a:prstGeom prst="rect">
            <a:avLst/>
          </a:prstGeom>
        </p:spPr>
        <p:txBody>
          <a:bodyPr vert="horz" lIns="92450" tIns="46225" rIns="92450" bIns="46225" rtlCol="0" anchor="b"/>
          <a:lstStyle>
            <a:lvl1pPr algn="r">
              <a:defRPr sz="1200"/>
            </a:lvl1pPr>
          </a:lstStyle>
          <a:p>
            <a:fld id="{6BBB2C76-81EE-4F02-A5CA-7DE657EDBAA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675384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033943" cy="352663"/>
          </a:xfrm>
          <a:prstGeom prst="rect">
            <a:avLst/>
          </a:prstGeom>
        </p:spPr>
        <p:txBody>
          <a:bodyPr vert="horz" lIns="92450" tIns="46225" rIns="92450" bIns="46225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273005" y="2"/>
            <a:ext cx="4033943" cy="352663"/>
          </a:xfrm>
          <a:prstGeom prst="rect">
            <a:avLst/>
          </a:prstGeom>
        </p:spPr>
        <p:txBody>
          <a:bodyPr vert="horz" lIns="92450" tIns="46225" rIns="92450" bIns="46225" rtlCol="0"/>
          <a:lstStyle>
            <a:lvl1pPr algn="r">
              <a:defRPr sz="1200"/>
            </a:lvl1pPr>
          </a:lstStyle>
          <a:p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306638" y="530225"/>
            <a:ext cx="4697412" cy="26431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50" tIns="46225" rIns="92450" bIns="46225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930911" y="3350303"/>
            <a:ext cx="7447280" cy="3173968"/>
          </a:xfrm>
          <a:prstGeom prst="rect">
            <a:avLst/>
          </a:prstGeom>
        </p:spPr>
        <p:txBody>
          <a:bodyPr vert="horz" lIns="92450" tIns="46225" rIns="92450" bIns="46225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2" y="6699379"/>
            <a:ext cx="4033943" cy="352663"/>
          </a:xfrm>
          <a:prstGeom prst="rect">
            <a:avLst/>
          </a:prstGeom>
        </p:spPr>
        <p:txBody>
          <a:bodyPr vert="horz" lIns="92450" tIns="46225" rIns="92450" bIns="46225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273005" y="6699379"/>
            <a:ext cx="4033943" cy="352663"/>
          </a:xfrm>
          <a:prstGeom prst="rect">
            <a:avLst/>
          </a:prstGeom>
        </p:spPr>
        <p:txBody>
          <a:bodyPr vert="horz" lIns="92450" tIns="46225" rIns="92450" bIns="46225" rtlCol="0" anchor="b"/>
          <a:lstStyle>
            <a:lvl1pPr algn="r">
              <a:defRPr sz="1200"/>
            </a:lvl1pPr>
          </a:lstStyle>
          <a:p>
            <a:fld id="{0A427D83-8317-4F07-813B-66B6BEA2E9F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8024869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306638" y="530225"/>
            <a:ext cx="4697412" cy="26431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27D83-8317-4F07-813B-66B6BEA2E9F5}" type="slidenum">
              <a:rPr lang="es-ES" smtClean="0"/>
              <a:t>1</a:t>
            </a:fld>
            <a:endParaRPr lang="es-ES" dirty="0"/>
          </a:p>
        </p:txBody>
      </p:sp>
      <p:sp>
        <p:nvSpPr>
          <p:cNvPr id="6" name="5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9763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06638" y="530225"/>
            <a:ext cx="4697412" cy="26431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12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623571-5639-47A0-9C2C-4CE04EFDA079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337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306638" y="530225"/>
            <a:ext cx="4697412" cy="26431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27D83-8317-4F07-813B-66B6BEA2E9F5}" type="slidenum">
              <a:rPr lang="es-ES" smtClean="0"/>
              <a:t>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2771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306638" y="530225"/>
            <a:ext cx="4697412" cy="26431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27D83-8317-4F07-813B-66B6BEA2E9F5}" type="slidenum">
              <a:rPr lang="es-ES" smtClean="0"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0015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306638" y="530225"/>
            <a:ext cx="4697412" cy="26431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27D83-8317-4F07-813B-66B6BEA2E9F5}" type="slidenum">
              <a:rPr lang="es-ES" smtClean="0"/>
              <a:t>42</a:t>
            </a:fld>
            <a:endParaRPr lang="es-ES" dirty="0"/>
          </a:p>
        </p:txBody>
      </p:sp>
      <p:sp>
        <p:nvSpPr>
          <p:cNvPr id="6" name="5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7629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306638" y="530225"/>
            <a:ext cx="4697412" cy="26431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27D83-8317-4F07-813B-66B6BEA2E9F5}" type="slidenum">
              <a:rPr lang="es-ES" smtClean="0"/>
              <a:t>43</a:t>
            </a:fld>
            <a:endParaRPr lang="es-ES" dirty="0"/>
          </a:p>
        </p:txBody>
      </p:sp>
      <p:sp>
        <p:nvSpPr>
          <p:cNvPr id="6" name="5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3784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306638" y="530225"/>
            <a:ext cx="4697412" cy="26431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27D83-8317-4F07-813B-66B6BEA2E9F5}" type="slidenum">
              <a:rPr lang="es-ES" smtClean="0"/>
              <a:t>44</a:t>
            </a:fld>
            <a:endParaRPr lang="es-ES" dirty="0"/>
          </a:p>
        </p:txBody>
      </p:sp>
      <p:sp>
        <p:nvSpPr>
          <p:cNvPr id="6" name="5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0055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306638" y="530225"/>
            <a:ext cx="4697412" cy="26431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27D83-8317-4F07-813B-66B6BEA2E9F5}" type="slidenum">
              <a:rPr lang="es-ES" smtClean="0"/>
              <a:t>45</a:t>
            </a:fld>
            <a:endParaRPr lang="es-ES" dirty="0"/>
          </a:p>
        </p:txBody>
      </p:sp>
      <p:sp>
        <p:nvSpPr>
          <p:cNvPr id="6" name="5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0055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306638" y="530225"/>
            <a:ext cx="4697412" cy="26431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27D83-8317-4F07-813B-66B6BEA2E9F5}" type="slidenum">
              <a:rPr lang="es-ES" smtClean="0"/>
              <a:t>46</a:t>
            </a:fld>
            <a:endParaRPr lang="es-ES" dirty="0"/>
          </a:p>
        </p:txBody>
      </p:sp>
      <p:sp>
        <p:nvSpPr>
          <p:cNvPr id="6" name="5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0055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306638" y="530225"/>
            <a:ext cx="4697412" cy="26431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27D83-8317-4F07-813B-66B6BEA2E9F5}" type="slidenum">
              <a:rPr lang="es-ES" smtClean="0"/>
              <a:t>47</a:t>
            </a:fld>
            <a:endParaRPr lang="es-ES" dirty="0"/>
          </a:p>
        </p:txBody>
      </p:sp>
      <p:sp>
        <p:nvSpPr>
          <p:cNvPr id="6" name="5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1909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306638" y="530225"/>
            <a:ext cx="4697412" cy="26431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27D83-8317-4F07-813B-66B6BEA2E9F5}" type="slidenum">
              <a:rPr lang="es-ES" smtClean="0"/>
              <a:t>48</a:t>
            </a:fld>
            <a:endParaRPr lang="es-ES" dirty="0"/>
          </a:p>
        </p:txBody>
      </p:sp>
      <p:sp>
        <p:nvSpPr>
          <p:cNvPr id="6" name="5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1909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306638" y="530225"/>
            <a:ext cx="4697412" cy="26431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27D83-8317-4F07-813B-66B6BEA2E9F5}" type="slidenum">
              <a:rPr lang="es-ES" smtClean="0"/>
              <a:t>8</a:t>
            </a:fld>
            <a:endParaRPr lang="es-E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31ED88C-4FC4-4CAD-A4A1-2E87C3C04E50}" type="datetime1">
              <a:rPr lang="es-ES" smtClean="0"/>
              <a:t>11/03/2019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759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306638" y="530225"/>
            <a:ext cx="4697412" cy="26431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27D83-8317-4F07-813B-66B6BEA2E9F5}" type="slidenum">
              <a:rPr lang="es-ES" smtClean="0"/>
              <a:t>49</a:t>
            </a:fld>
            <a:endParaRPr lang="es-ES" dirty="0"/>
          </a:p>
        </p:txBody>
      </p:sp>
      <p:sp>
        <p:nvSpPr>
          <p:cNvPr id="6" name="5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19093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306638" y="530225"/>
            <a:ext cx="4697412" cy="26431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27D83-8317-4F07-813B-66B6BEA2E9F5}" type="slidenum">
              <a:rPr lang="es-ES" smtClean="0"/>
              <a:t>50</a:t>
            </a:fld>
            <a:endParaRPr lang="es-ES" dirty="0"/>
          </a:p>
        </p:txBody>
      </p:sp>
      <p:sp>
        <p:nvSpPr>
          <p:cNvPr id="6" name="5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1909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306638" y="530225"/>
            <a:ext cx="4697412" cy="26431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27D83-8317-4F07-813B-66B6BEA2E9F5}" type="slidenum">
              <a:rPr lang="es-ES" smtClean="0"/>
              <a:t>9</a:t>
            </a:fld>
            <a:endParaRPr lang="es-E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C792945-7AC9-4B0F-B036-A2324C97D258}" type="datetime1">
              <a:rPr lang="es-ES" smtClean="0"/>
              <a:t>11/03/2019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3549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1125" y="741363"/>
            <a:ext cx="6578600" cy="37020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27D83-8317-4F07-813B-66B6BEA2E9F5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135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1125" y="741363"/>
            <a:ext cx="6578600" cy="37020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27D83-8317-4F07-813B-66B6BEA2E9F5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07043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1125" y="741363"/>
            <a:ext cx="6578600" cy="37020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27D83-8317-4F07-813B-66B6BEA2E9F5}" type="slidenum">
              <a:rPr lang="es-ES" smtClean="0"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18867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1125" y="741363"/>
            <a:ext cx="6578600" cy="37020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27D83-8317-4F07-813B-66B6BEA2E9F5}" type="slidenum">
              <a:rPr lang="es-ES" smtClean="0"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1329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306638" y="530225"/>
            <a:ext cx="4697412" cy="26431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27D83-8317-4F07-813B-66B6BEA2E9F5}" type="slidenum">
              <a:rPr lang="es-ES" smtClean="0"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470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427D83-8317-4F07-813B-66B6BEA2E9F5}" type="slidenum">
              <a:rPr lang="es-ES" smtClean="0">
                <a:solidFill>
                  <a:prstClr val="black"/>
                </a:solidFill>
              </a:rPr>
              <a:pPr/>
              <a:t>24</a:t>
            </a:fld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s-ES" dirty="0" smtClean="0"/>
              <a:t>28/12/2017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5003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Título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2" name="21 Subtítulo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B29DE8-EA78-447F-AAB0-3C8166422568}" type="datetime1">
              <a:rPr lang="es-ES" smtClean="0"/>
              <a:t>11/03/2019</a:t>
            </a:fld>
            <a:endParaRPr lang="es-ES" dirty="0"/>
          </a:p>
        </p:txBody>
      </p:sp>
      <p:sp>
        <p:nvSpPr>
          <p:cNvPr id="20" name="1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 dirty="0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177B75-3F2A-4129-8FCB-AFF2B7C14A59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8" name="7 Elipse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8 Elipse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032478-651A-4702-91FE-7042D4824AB1}" type="datetime1">
              <a:rPr lang="es-ES" smtClean="0"/>
              <a:t>11/03/2019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177B75-3F2A-4129-8FCB-AFF2B7C14A59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144000" y="274639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0" y="274640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F11B6C-F13C-4A2C-A29B-6E04FA027342}" type="datetime1">
              <a:rPr lang="es-ES" smtClean="0"/>
              <a:t>11/03/2019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177B75-3F2A-4129-8FCB-AFF2B7C14A59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C3CE9B-A9FD-4592-98C9-2FF9E8452223}" type="datetime1">
              <a:rPr lang="es-ES" smtClean="0"/>
              <a:t>11/03/2019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177B75-3F2A-4129-8FCB-AFF2B7C14A59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4008F5-0FA4-4ADB-AC13-0751968471D3}" type="datetime1">
              <a:rPr lang="es-ES" smtClean="0"/>
              <a:t>11/03/2019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177B75-3F2A-4129-8FCB-AFF2B7C14A59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10" name="9 Rectángulo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7 Elipse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8 Elipse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85595F-B9D8-48F5-91A8-E183C88B2F79}" type="datetime1">
              <a:rPr lang="es-ES" smtClean="0"/>
              <a:t>11/03/2019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177B75-3F2A-4129-8FCB-AFF2B7C14A59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D25A0B-B0DC-4D49-9FCC-CB6F4BEAB1C6}" type="datetime1">
              <a:rPr lang="es-ES" smtClean="0"/>
              <a:t>11/03/2019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177B75-3F2A-4129-8FCB-AFF2B7C14A59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D78115-A0E1-4396-A56B-FF3552908795}" type="datetime1">
              <a:rPr lang="es-ES" smtClean="0"/>
              <a:t>11/03/2019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177B75-3F2A-4129-8FCB-AFF2B7C14A59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2B528C-C439-4CAC-8AE8-42270AE35265}" type="datetime1">
              <a:rPr lang="es-ES" smtClean="0"/>
              <a:t>11/03/2019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177B75-3F2A-4129-8FCB-AFF2B7C14A59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6" name="5 Rectángulo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9CF3AF-F8B9-4A57-816C-90DB4351A836}" type="datetime1">
              <a:rPr lang="es-ES" smtClean="0"/>
              <a:t>11/03/2019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177B75-3F2A-4129-8FCB-AFF2B7C14A59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09C56A-F35D-487A-9D03-687DE49680E0}" type="datetime1">
              <a:rPr lang="es-ES" smtClean="0"/>
              <a:t>11/03/2019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177B75-3F2A-4129-8FCB-AFF2B7C14A59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s-ES" dirty="0" smtClean="0"/>
              <a:t>Haga clic en el icono para agregar una imagen</a:t>
            </a:r>
            <a:endParaRPr kumimoji="0" lang="en-US" dirty="0"/>
          </a:p>
        </p:txBody>
      </p:sp>
      <p:sp>
        <p:nvSpPr>
          <p:cNvPr id="9" name="8 Proceso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9 Proceso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ircular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7 Elipse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10 Anillo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BBE59A2-56F1-4D8E-8975-E13555650A2D}" type="datetime1">
              <a:rPr lang="es-ES" smtClean="0"/>
              <a:t>11/03/2019</a:t>
            </a:fld>
            <a:endParaRPr lang="es-ES" dirty="0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s-ES" dirty="0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F177B75-3F2A-4129-8FCB-AFF2B7C14A59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15" name="14 Rectángulo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jpeg"/><Relationship Id="rId18" Type="http://schemas.openxmlformats.org/officeDocument/2006/relationships/image" Target="../media/image34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" Type="http://schemas.openxmlformats.org/officeDocument/2006/relationships/image" Target="../media/image19.jpeg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7.png"/><Relationship Id="rId5" Type="http://schemas.openxmlformats.org/officeDocument/2006/relationships/image" Target="../media/image22.jpeg"/><Relationship Id="rId15" Type="http://schemas.openxmlformats.org/officeDocument/2006/relationships/image" Target="../media/image31.jpeg"/><Relationship Id="rId10" Type="http://schemas.microsoft.com/office/2007/relationships/hdphoto" Target="../media/hdphoto1.wdp"/><Relationship Id="rId19" Type="http://schemas.microsoft.com/office/2007/relationships/hdphoto" Target="../media/hdphoto2.wdp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jpeg"/><Relationship Id="rId7" Type="http://schemas.microsoft.com/office/2007/relationships/hdphoto" Target="../media/hdphoto4.wdp"/><Relationship Id="rId12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1.jpeg"/><Relationship Id="rId5" Type="http://schemas.microsoft.com/office/2007/relationships/hdphoto" Target="../media/hdphoto3.wdp"/><Relationship Id="rId10" Type="http://schemas.openxmlformats.org/officeDocument/2006/relationships/image" Target="../media/image40.jpeg"/><Relationship Id="rId4" Type="http://schemas.openxmlformats.org/officeDocument/2006/relationships/image" Target="../media/image37.png"/><Relationship Id="rId9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93456" y="2132856"/>
            <a:ext cx="10972800" cy="35896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AUDIENCIA PÚBLICA DE RENDICIÓN DE CUENTAS </a:t>
            </a:r>
            <a:br>
              <a:rPr lang="es-E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es-E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INICIAL</a:t>
            </a:r>
            <a:r>
              <a:rPr lang="es-E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 2019</a:t>
            </a:r>
            <a:br>
              <a:rPr lang="es-E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endPara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1" y="548680"/>
            <a:ext cx="4128459" cy="99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581281"/>
            <a:ext cx="1511729" cy="102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504574" y="1609048"/>
            <a:ext cx="25505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 smtClean="0"/>
              <a:t>Unidad de Transparencia y Anticorrupción</a:t>
            </a:r>
            <a:endParaRPr lang="es-ES" sz="1050" b="1" dirty="0"/>
          </a:p>
        </p:txBody>
      </p:sp>
      <p:pic>
        <p:nvPicPr>
          <p:cNvPr id="7" name="6 Imagen" descr="C:\Users\dbrun\Desktop\nuevo logo maya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548680"/>
            <a:ext cx="3360373" cy="845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040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631504" y="116632"/>
            <a:ext cx="10285472" cy="922114"/>
          </a:xfrm>
        </p:spPr>
        <p:txBody>
          <a:bodyPr>
            <a:noAutofit/>
          </a:bodyPr>
          <a:lstStyle/>
          <a:p>
            <a:pPr algn="ctr"/>
            <a:r>
              <a:rPr lang="es-BO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P.O.A. - PRESUPUESTO</a:t>
            </a:r>
            <a:r>
              <a:rPr lang="es-BO" sz="3600" b="1" dirty="0" smtClean="0">
                <a:latin typeface="Arial Rounded MT Bold" panose="020F0704030504030204" pitchFamily="34" charset="0"/>
              </a:rPr>
              <a:t> </a:t>
            </a:r>
            <a:r>
              <a:rPr lang="es-BO" sz="3600" b="1" dirty="0">
                <a:latin typeface="Arial Rounded MT Bold" panose="020F0704030504030204" pitchFamily="34" charset="0"/>
              </a:rPr>
              <a:t>DE RECURSOS </a:t>
            </a:r>
            <a:r>
              <a:rPr lang="es-BO" sz="3600" b="1" dirty="0" smtClean="0">
                <a:latin typeface="Arial Rounded MT Bold" panose="020F0704030504030204" pitchFamily="34" charset="0"/>
              </a:rPr>
              <a:t>2019</a:t>
            </a:r>
            <a:endParaRPr lang="es-BO" sz="3600" b="1" dirty="0"/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0488864"/>
              </p:ext>
            </p:extLst>
          </p:nvPr>
        </p:nvGraphicFramePr>
        <p:xfrm>
          <a:off x="-24680" y="1052736"/>
          <a:ext cx="12025336" cy="5694098"/>
        </p:xfrm>
        <a:graphic>
          <a:graphicData uri="http://schemas.openxmlformats.org/drawingml/2006/table">
            <a:tbl>
              <a:tblPr/>
              <a:tblGrid>
                <a:gridCol w="1368152">
                  <a:extLst>
                    <a:ext uri="{9D8B030D-6E8A-4147-A177-3AD203B41FA5}">
                      <a16:colId xmlns:a16="http://schemas.microsoft.com/office/drawing/2014/main" xmlns="" val="2260823193"/>
                    </a:ext>
                  </a:extLst>
                </a:gridCol>
                <a:gridCol w="4608512">
                  <a:extLst>
                    <a:ext uri="{9D8B030D-6E8A-4147-A177-3AD203B41FA5}">
                      <a16:colId xmlns:a16="http://schemas.microsoft.com/office/drawing/2014/main" xmlns="" val="2422778796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xmlns="" val="1756575187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394313373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441241066"/>
                    </a:ext>
                  </a:extLst>
                </a:gridCol>
              </a:tblGrid>
              <a:tr h="342293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BO" sz="1600" b="1" i="0" u="none" strike="noStrike" dirty="0">
                          <a:effectLst/>
                          <a:latin typeface="Arial" panose="020B0604020202020204" pitchFamily="34" charset="0"/>
                        </a:rPr>
                        <a:t>(Expresado en Bolivianos)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8607845"/>
                  </a:ext>
                </a:extLst>
              </a:tr>
              <a:tr h="1221455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2000" b="1" i="0" u="none" strike="noStrike" dirty="0">
                          <a:effectLst/>
                          <a:latin typeface="Arial" panose="020B0604020202020204" pitchFamily="34" charset="0"/>
                        </a:rPr>
                        <a:t>RUBRO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2000" b="1" i="0" u="none" strike="noStrike" dirty="0">
                          <a:effectLst/>
                          <a:latin typeface="Arial" panose="020B0604020202020204" pitchFamily="34" charset="0"/>
                        </a:rPr>
                        <a:t>DESCRIPCIÓN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800" b="1" i="0" u="none" strike="noStrike" dirty="0">
                          <a:effectLst/>
                          <a:latin typeface="Arial" panose="020B0604020202020204" pitchFamily="34" charset="0"/>
                        </a:rPr>
                        <a:t>FUENTE DE FINANCIAMIENTO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800" b="1" i="0" u="none" strike="noStrike" dirty="0">
                          <a:effectLst/>
                          <a:latin typeface="Arial" panose="020B0604020202020204" pitchFamily="34" charset="0"/>
                        </a:rPr>
                        <a:t>ORGANISMO FINANCIADOR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2000" b="1" i="0" u="none" strike="noStrike" dirty="0"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50793787"/>
                  </a:ext>
                </a:extLst>
              </a:tr>
              <a:tr h="7386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OTROS INGRESOS DE OPERACIÓN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2000" b="1" i="0" u="none" strike="noStrike" dirty="0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2000" b="1" i="0" u="none" strike="noStrike" dirty="0">
                          <a:effectLst/>
                          <a:latin typeface="Arial" panose="020B0604020202020204" pitchFamily="34" charset="0"/>
                        </a:rPr>
                        <a:t>230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18.506.178,00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94189935"/>
                  </a:ext>
                </a:extLst>
              </a:tr>
              <a:tr h="91845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23211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TRANSFERENCIAS DE CAPITAL POR SUBSIDIOS O SUBVENCIONES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2000" b="1" i="0" u="none" strike="noStrike" dirty="0"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2000" b="1" i="0" u="none" strike="noStrike" dirty="0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35.970.477,00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74509644"/>
                  </a:ext>
                </a:extLst>
              </a:tr>
              <a:tr h="7386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35110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DISMINUCION DE CAJA Y BANCOS RECURSOS PROPIOS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2000" b="1" i="0" u="none" strike="noStrike" dirty="0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2000" b="1" i="0" u="none" strike="noStrike" dirty="0">
                          <a:effectLst/>
                          <a:latin typeface="Arial" panose="020B0604020202020204" pitchFamily="34" charset="0"/>
                        </a:rPr>
                        <a:t>230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4.703.747,00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2887044"/>
                  </a:ext>
                </a:extLst>
              </a:tr>
              <a:tr h="91845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35410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RECURSOS DEVENGADOS NO COBRADOS POR CUENTAS POR COBRAR DE CORTO PLAZO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2000" b="1" i="0" u="none" strike="noStrike" dirty="0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2000" b="1" i="0" u="none" strike="noStrike" dirty="0">
                          <a:effectLst/>
                          <a:latin typeface="Arial" panose="020B0604020202020204" pitchFamily="34" charset="0"/>
                        </a:rPr>
                        <a:t>230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2.088.000,00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23610330"/>
                  </a:ext>
                </a:extLst>
              </a:tr>
              <a:tr h="81069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BO" sz="2400" b="1" i="0" u="none" strike="noStrike" dirty="0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BO" sz="2400" b="1" i="0" u="none" strike="noStrike" dirty="0">
                          <a:effectLst/>
                          <a:latin typeface="Arial" panose="020B0604020202020204" pitchFamily="34" charset="0"/>
                        </a:rPr>
                        <a:t>61.268.402,00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518435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121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19403" y="-99392"/>
            <a:ext cx="10972800" cy="922114"/>
          </a:xfrm>
        </p:spPr>
        <p:txBody>
          <a:bodyPr>
            <a:noAutofit/>
          </a:bodyPr>
          <a:lstStyle/>
          <a:p>
            <a:pPr algn="ctr"/>
            <a:r>
              <a:rPr lang="es-BO" sz="3200" b="1" dirty="0" smtClean="0">
                <a:latin typeface="Arial Rounded MT Bold" panose="020F0704030504030204" pitchFamily="34" charset="0"/>
              </a:rPr>
              <a:t>P.O.A. </a:t>
            </a:r>
            <a:r>
              <a:rPr lang="es-BO" sz="3200" b="1" dirty="0">
                <a:latin typeface="Arial Rounded MT Bold" panose="020F0704030504030204" pitchFamily="34" charset="0"/>
              </a:rPr>
              <a:t>PRESUPUESTO DE </a:t>
            </a:r>
            <a:r>
              <a:rPr lang="es-BO" sz="3200" b="1" dirty="0">
                <a:latin typeface="Arial" panose="020B0604020202020204" pitchFamily="34" charset="0"/>
                <a:cs typeface="Arial" panose="020B0604020202020204" pitchFamily="34" charset="0"/>
              </a:rPr>
              <a:t>GASTOS</a:t>
            </a:r>
            <a:r>
              <a:rPr lang="es-BO" sz="3200" b="1" dirty="0">
                <a:latin typeface="Arial Rounded MT Bold" panose="020F0704030504030204" pitchFamily="34" charset="0"/>
              </a:rPr>
              <a:t> </a:t>
            </a:r>
            <a:r>
              <a:rPr lang="es-BO" sz="3200" b="1" dirty="0" smtClean="0">
                <a:latin typeface="Arial Rounded MT Bold" panose="020F0704030504030204" pitchFamily="34" charset="0"/>
              </a:rPr>
              <a:t>2019</a:t>
            </a:r>
            <a:endParaRPr lang="es-BO" sz="3200" b="1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3129309"/>
              </p:ext>
            </p:extLst>
          </p:nvPr>
        </p:nvGraphicFramePr>
        <p:xfrm>
          <a:off x="-1" y="822723"/>
          <a:ext cx="12072664" cy="5918645"/>
        </p:xfrm>
        <a:graphic>
          <a:graphicData uri="http://schemas.openxmlformats.org/drawingml/2006/table">
            <a:tbl>
              <a:tblPr/>
              <a:tblGrid>
                <a:gridCol w="1334346">
                  <a:extLst>
                    <a:ext uri="{9D8B030D-6E8A-4147-A177-3AD203B41FA5}">
                      <a16:colId xmlns:a16="http://schemas.microsoft.com/office/drawing/2014/main" xmlns="" val="2943873106"/>
                    </a:ext>
                  </a:extLst>
                </a:gridCol>
                <a:gridCol w="1953866">
                  <a:extLst>
                    <a:ext uri="{9D8B030D-6E8A-4147-A177-3AD203B41FA5}">
                      <a16:colId xmlns:a16="http://schemas.microsoft.com/office/drawing/2014/main" xmlns="" val="2192683760"/>
                    </a:ext>
                  </a:extLst>
                </a:gridCol>
                <a:gridCol w="6166285">
                  <a:extLst>
                    <a:ext uri="{9D8B030D-6E8A-4147-A177-3AD203B41FA5}">
                      <a16:colId xmlns:a16="http://schemas.microsoft.com/office/drawing/2014/main" xmlns="" val="3312818313"/>
                    </a:ext>
                  </a:extLst>
                </a:gridCol>
                <a:gridCol w="2618167">
                  <a:extLst>
                    <a:ext uri="{9D8B030D-6E8A-4147-A177-3AD203B41FA5}">
                      <a16:colId xmlns:a16="http://schemas.microsoft.com/office/drawing/2014/main" xmlns="" val="2143462160"/>
                    </a:ext>
                  </a:extLst>
                </a:gridCol>
              </a:tblGrid>
              <a:tr h="479249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BO" sz="1800" b="1" i="0" u="none" strike="noStrike" dirty="0">
                          <a:effectLst/>
                          <a:latin typeface="Arial" panose="020B0604020202020204" pitchFamily="34" charset="0"/>
                        </a:rPr>
                        <a:t>(Expresado en Bolivianos)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30577980"/>
                  </a:ext>
                </a:extLst>
              </a:tr>
              <a:tr h="455287">
                <a:tc>
                  <a:txBody>
                    <a:bodyPr/>
                    <a:lstStyle/>
                    <a:p>
                      <a:pPr algn="l" fontAlgn="b"/>
                      <a:endParaRPr lang="es-BO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BO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09096906"/>
                  </a:ext>
                </a:extLst>
              </a:tr>
              <a:tr h="934535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800" b="1" i="0" u="none" strike="noStrike" dirty="0">
                          <a:effectLst/>
                          <a:latin typeface="Arial" panose="020B0604020202020204" pitchFamily="34" charset="0"/>
                        </a:rPr>
                        <a:t>APERTURA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800" b="1" i="0" u="none" strike="noStrike" dirty="0">
                          <a:effectLst/>
                          <a:latin typeface="Arial" panose="020B0604020202020204" pitchFamily="34" charset="0"/>
                        </a:rPr>
                        <a:t>CÓDIGO SISIN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800" b="1" i="0" u="none" strike="noStrike" dirty="0">
                          <a:effectLst/>
                          <a:latin typeface="Arial" panose="020B0604020202020204" pitchFamily="34" charset="0"/>
                        </a:rPr>
                        <a:t>DESCRIPCIÓN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800" b="1" i="0" u="none" strike="noStrike" dirty="0"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1076818"/>
                  </a:ext>
                </a:extLst>
              </a:tr>
              <a:tr h="742755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800" b="1" i="0" u="none" strike="noStrike" dirty="0">
                          <a:effectLst/>
                          <a:latin typeface="Arial" panose="020B0604020202020204" pitchFamily="34" charset="0"/>
                        </a:rPr>
                        <a:t>10.0000.01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BO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800" b="1" i="0" u="none" strike="noStrike" dirty="0">
                          <a:effectLst/>
                          <a:latin typeface="Arial" panose="020B0604020202020204" pitchFamily="34" charset="0"/>
                        </a:rPr>
                        <a:t>ADMINISTRACION CENTRAL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15.132.051,00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57973076"/>
                  </a:ext>
                </a:extLst>
              </a:tr>
              <a:tr h="1102273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800" b="1" i="0" u="none" strike="noStrike" dirty="0">
                          <a:effectLst/>
                          <a:latin typeface="Arial" panose="020B0604020202020204" pitchFamily="34" charset="0"/>
                        </a:rPr>
                        <a:t>99.0000.01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8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800" b="1" i="0" u="none" strike="noStrike" dirty="0">
                          <a:effectLst/>
                          <a:latin typeface="Arial" panose="020B0604020202020204" pitchFamily="34" charset="0"/>
                        </a:rPr>
                        <a:t>DEUDA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4.218.008,00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410766"/>
                  </a:ext>
                </a:extLst>
              </a:tr>
              <a:tr h="1102273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800" b="1" i="0" u="none" strike="noStrike" dirty="0">
                          <a:effectLst/>
                          <a:latin typeface="Arial" panose="020B0604020202020204" pitchFamily="34" charset="0"/>
                        </a:rPr>
                        <a:t>10.0001.00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800" b="1" i="0" u="none" strike="noStrike" dirty="0">
                          <a:effectLst/>
                          <a:latin typeface="Arial" panose="020B0604020202020204" pitchFamily="34" charset="0"/>
                        </a:rPr>
                        <a:t>6330002000000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>
                          <a:effectLst/>
                          <a:latin typeface="Arial" panose="020B0604020202020204" pitchFamily="34" charset="0"/>
                        </a:rPr>
                        <a:t>CONSTRUCCION PROYECTO MISICUNI II - PRESA Y OBRAS ANEXAS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41.918.343,00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08987702"/>
                  </a:ext>
                </a:extLst>
              </a:tr>
              <a:tr h="110227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BO" sz="2800" b="1" i="0" u="none" strike="noStrike" dirty="0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61.268.402,00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1917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555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9416" y="-171400"/>
            <a:ext cx="9997440" cy="1143000"/>
          </a:xfrm>
        </p:spPr>
        <p:txBody>
          <a:bodyPr>
            <a:normAutofit/>
          </a:bodyPr>
          <a:lstStyle/>
          <a:p>
            <a:pPr algn="ctr"/>
            <a:r>
              <a:rPr lang="es-BO" sz="4400" b="1" dirty="0" smtClean="0">
                <a:latin typeface="Arial Rounded MT Bold" panose="020F0704030504030204" pitchFamily="34" charset="0"/>
              </a:rPr>
              <a:t> </a:t>
            </a:r>
            <a:r>
              <a:rPr lang="es-BO" sz="3600" b="1" dirty="0">
                <a:latin typeface="Arial Rounded MT Bold" panose="020F0704030504030204" pitchFamily="34" charset="0"/>
              </a:rPr>
              <a:t>PRESUPUESTO DE </a:t>
            </a:r>
            <a:r>
              <a:rPr lang="es-BO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GASTOS</a:t>
            </a:r>
            <a:endParaRPr lang="es-BO" sz="3600" b="1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1644461"/>
              </p:ext>
            </p:extLst>
          </p:nvPr>
        </p:nvGraphicFramePr>
        <p:xfrm>
          <a:off x="0" y="764704"/>
          <a:ext cx="12072665" cy="5976671"/>
        </p:xfrm>
        <a:graphic>
          <a:graphicData uri="http://schemas.openxmlformats.org/drawingml/2006/table">
            <a:tbl>
              <a:tblPr/>
              <a:tblGrid>
                <a:gridCol w="1604287">
                  <a:extLst>
                    <a:ext uri="{9D8B030D-6E8A-4147-A177-3AD203B41FA5}">
                      <a16:colId xmlns:a16="http://schemas.microsoft.com/office/drawing/2014/main" xmlns="" val="4166327639"/>
                    </a:ext>
                  </a:extLst>
                </a:gridCol>
                <a:gridCol w="1008755">
                  <a:extLst>
                    <a:ext uri="{9D8B030D-6E8A-4147-A177-3AD203B41FA5}">
                      <a16:colId xmlns:a16="http://schemas.microsoft.com/office/drawing/2014/main" xmlns="" val="2747560895"/>
                    </a:ext>
                  </a:extLst>
                </a:gridCol>
                <a:gridCol w="5007320">
                  <a:extLst>
                    <a:ext uri="{9D8B030D-6E8A-4147-A177-3AD203B41FA5}">
                      <a16:colId xmlns:a16="http://schemas.microsoft.com/office/drawing/2014/main" xmlns="" val="3168274685"/>
                    </a:ext>
                  </a:extLst>
                </a:gridCol>
                <a:gridCol w="1020909">
                  <a:extLst>
                    <a:ext uri="{9D8B030D-6E8A-4147-A177-3AD203B41FA5}">
                      <a16:colId xmlns:a16="http://schemas.microsoft.com/office/drawing/2014/main" xmlns="" val="2732525461"/>
                    </a:ext>
                  </a:extLst>
                </a:gridCol>
                <a:gridCol w="1231574">
                  <a:extLst>
                    <a:ext uri="{9D8B030D-6E8A-4147-A177-3AD203B41FA5}">
                      <a16:colId xmlns:a16="http://schemas.microsoft.com/office/drawing/2014/main" xmlns="" val="3860843956"/>
                    </a:ext>
                  </a:extLst>
                </a:gridCol>
                <a:gridCol w="1227524">
                  <a:extLst>
                    <a:ext uri="{9D8B030D-6E8A-4147-A177-3AD203B41FA5}">
                      <a16:colId xmlns:a16="http://schemas.microsoft.com/office/drawing/2014/main" xmlns="" val="2518277582"/>
                    </a:ext>
                  </a:extLst>
                </a:gridCol>
                <a:gridCol w="972296">
                  <a:extLst>
                    <a:ext uri="{9D8B030D-6E8A-4147-A177-3AD203B41FA5}">
                      <a16:colId xmlns:a16="http://schemas.microsoft.com/office/drawing/2014/main" xmlns="" val="2376041757"/>
                    </a:ext>
                  </a:extLst>
                </a:gridCol>
              </a:tblGrid>
              <a:tr h="34515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(Expresado en Bolivianos)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B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15904990"/>
                  </a:ext>
                </a:extLst>
              </a:tr>
              <a:tr h="4859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APERTURA PROGRAMÁTICA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PARTIDA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DESCRIPCIÓN PARTIDA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FUENTE DE FINANCIAMIENTO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1322549"/>
                  </a:ext>
                </a:extLst>
              </a:tr>
              <a:tr h="673053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20-230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41-111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21731886"/>
                  </a:ext>
                </a:extLst>
              </a:tr>
              <a:tr h="362415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10-0000-001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ADMINISTRACION CENTRAL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15.132.051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85819615"/>
                  </a:ext>
                </a:extLst>
              </a:tr>
              <a:tr h="362415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10000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SERVICIOS PERSONALES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3.691.798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3.691.798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9834193"/>
                  </a:ext>
                </a:extLst>
              </a:tr>
              <a:tr h="362415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SERVICIOS NO PERSONALES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8.276.335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8.276.335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4177956"/>
                  </a:ext>
                </a:extLst>
              </a:tr>
              <a:tr h="362415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30000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MATERIALES Y SUMINISTROS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2.208.818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2.208.818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4156637"/>
                  </a:ext>
                </a:extLst>
              </a:tr>
              <a:tr h="362415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40000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ACTIVOS REALES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243.100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243.100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5743851"/>
                  </a:ext>
                </a:extLst>
              </a:tr>
              <a:tr h="362415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80000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IMPUESTOS, REGALIAS Y TASAS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712.000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712.000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3097385"/>
                  </a:ext>
                </a:extLst>
              </a:tr>
              <a:tr h="362415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99-0000-001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BO" sz="14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DEUDA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BO" sz="14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B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B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4.218.008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44746524"/>
                  </a:ext>
                </a:extLst>
              </a:tr>
              <a:tr h="485949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SERVICIO DE LA DEUDA PUBLICA Y DISMINUCION DE OTROS PASIVOS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4.218.008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4.218.008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7028271"/>
                  </a:ext>
                </a:extLst>
              </a:tr>
              <a:tr h="362415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10-0001-000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CONST.PROY.MISICUNI II-PRESA Y OBRAS ANEXAS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41.918.343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92675871"/>
                  </a:ext>
                </a:extLst>
              </a:tr>
              <a:tr h="362415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10000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SERVICIOS PERSONALES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3.651.066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3.651.066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0267723"/>
                  </a:ext>
                </a:extLst>
              </a:tr>
              <a:tr h="362415"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40000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ACTIVOS REALES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2.296.800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35.970.477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38.267.277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0204676"/>
                  </a:ext>
                </a:extLst>
              </a:tr>
              <a:tr h="36241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25.297.925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35.970.477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effectLst/>
                          <a:latin typeface="Arial" panose="020B0604020202020204" pitchFamily="34" charset="0"/>
                        </a:rPr>
                        <a:t>61.268.402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46816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054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7993"/>
            <a:ext cx="12192000" cy="691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3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b="74"/>
          <a:stretch/>
        </p:blipFill>
        <p:spPr>
          <a:xfrm>
            <a:off x="0" y="-3190"/>
            <a:ext cx="12192000" cy="73152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13655" y="341784"/>
            <a:ext cx="8229600" cy="114300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s-ES" sz="6600" b="1" dirty="0"/>
              <a:t>GERENCIA TÉCNICA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357471" y="4726790"/>
            <a:ext cx="3312368" cy="2131210"/>
            <a:chOff x="251520" y="2708920"/>
            <a:chExt cx="4075604" cy="4075426"/>
          </a:xfrm>
        </p:grpSpPr>
        <p:sp>
          <p:nvSpPr>
            <p:cNvPr id="4" name="3 Anillo"/>
            <p:cNvSpPr/>
            <p:nvPr/>
          </p:nvSpPr>
          <p:spPr>
            <a:xfrm>
              <a:off x="251520" y="2708920"/>
              <a:ext cx="4075604" cy="4075426"/>
            </a:xfrm>
            <a:prstGeom prst="donut">
              <a:avLst>
                <a:gd name="adj" fmla="val 1101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6" name="5 Grupo"/>
            <p:cNvGrpSpPr/>
            <p:nvPr/>
          </p:nvGrpSpPr>
          <p:grpSpPr>
            <a:xfrm>
              <a:off x="699893" y="3157273"/>
              <a:ext cx="3184230" cy="3178719"/>
              <a:chOff x="287715" y="3883510"/>
              <a:chExt cx="3184230" cy="3178719"/>
            </a:xfrm>
          </p:grpSpPr>
          <p:sp>
            <p:nvSpPr>
              <p:cNvPr id="7" name="6 Elipse"/>
              <p:cNvSpPr/>
              <p:nvPr/>
            </p:nvSpPr>
            <p:spPr>
              <a:xfrm>
                <a:off x="287715" y="3883510"/>
                <a:ext cx="3184230" cy="3178719"/>
              </a:xfrm>
              <a:prstGeom prst="ellipse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" name="Elipse 6"/>
              <p:cNvSpPr/>
              <p:nvPr/>
            </p:nvSpPr>
            <p:spPr>
              <a:xfrm>
                <a:off x="520480" y="5714079"/>
                <a:ext cx="2713326" cy="16307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1600" b="1" dirty="0"/>
                  <a:t>DEPARTAMENTO DE PROYECTOS OPERACIÓN MANTENIMIENTO Y SISTEMAS</a:t>
                </a:r>
              </a:p>
              <a:p>
                <a:pPr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sz="1600" b="1" dirty="0" smtClean="0"/>
                  <a:t>2019</a:t>
                </a:r>
                <a:endParaRPr lang="en-US" sz="16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957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xmlns="" id="{548D0C3D-82C5-4287-88D7-C12F8C838C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776541"/>
              </p:ext>
            </p:extLst>
          </p:nvPr>
        </p:nvGraphicFramePr>
        <p:xfrm>
          <a:off x="1559496" y="1412776"/>
          <a:ext cx="10297143" cy="100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7373">
                  <a:extLst>
                    <a:ext uri="{9D8B030D-6E8A-4147-A177-3AD203B41FA5}">
                      <a16:colId xmlns:a16="http://schemas.microsoft.com/office/drawing/2014/main" xmlns="" val="4236623191"/>
                    </a:ext>
                  </a:extLst>
                </a:gridCol>
                <a:gridCol w="1430951">
                  <a:extLst>
                    <a:ext uri="{9D8B030D-6E8A-4147-A177-3AD203B41FA5}">
                      <a16:colId xmlns:a16="http://schemas.microsoft.com/office/drawing/2014/main" xmlns="" val="3060010366"/>
                    </a:ext>
                  </a:extLst>
                </a:gridCol>
                <a:gridCol w="1333493">
                  <a:extLst>
                    <a:ext uri="{9D8B030D-6E8A-4147-A177-3AD203B41FA5}">
                      <a16:colId xmlns:a16="http://schemas.microsoft.com/office/drawing/2014/main" xmlns="" val="702164893"/>
                    </a:ext>
                  </a:extLst>
                </a:gridCol>
                <a:gridCol w="1657557">
                  <a:extLst>
                    <a:ext uri="{9D8B030D-6E8A-4147-A177-3AD203B41FA5}">
                      <a16:colId xmlns:a16="http://schemas.microsoft.com/office/drawing/2014/main" xmlns="" val="793588872"/>
                    </a:ext>
                  </a:extLst>
                </a:gridCol>
                <a:gridCol w="1495923">
                  <a:extLst>
                    <a:ext uri="{9D8B030D-6E8A-4147-A177-3AD203B41FA5}">
                      <a16:colId xmlns:a16="http://schemas.microsoft.com/office/drawing/2014/main" xmlns="" val="3989294718"/>
                    </a:ext>
                  </a:extLst>
                </a:gridCol>
                <a:gridCol w="1480869">
                  <a:extLst>
                    <a:ext uri="{9D8B030D-6E8A-4147-A177-3AD203B41FA5}">
                      <a16:colId xmlns:a16="http://schemas.microsoft.com/office/drawing/2014/main" xmlns="" val="1048814661"/>
                    </a:ext>
                  </a:extLst>
                </a:gridCol>
                <a:gridCol w="1510977">
                  <a:extLst>
                    <a:ext uri="{9D8B030D-6E8A-4147-A177-3AD203B41FA5}">
                      <a16:colId xmlns:a16="http://schemas.microsoft.com/office/drawing/2014/main" xmlns="" val="3242600184"/>
                    </a:ext>
                  </a:extLst>
                </a:gridCol>
              </a:tblGrid>
              <a:tr h="672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</a:t>
                      </a:r>
                      <a:endParaRPr lang="es-BO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[msnm]</a:t>
                      </a:r>
                      <a:endParaRPr lang="es-B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 [km2]</a:t>
                      </a:r>
                      <a:endParaRPr lang="es-B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Volumen Inicial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[m3]</a:t>
                      </a:r>
                      <a:endParaRPr lang="es-B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Volumen de Ingreso [m3]</a:t>
                      </a:r>
                      <a:endParaRPr lang="es-B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Volumen de Salida [m3]</a:t>
                      </a:r>
                      <a:endParaRPr lang="es-B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Volumen Final [m3]</a:t>
                      </a:r>
                      <a:endParaRPr lang="es-BO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92602444"/>
                  </a:ext>
                </a:extLst>
              </a:tr>
              <a:tr h="336037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ene-19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3.749,64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3.104.652,82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86.795.569,00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7.200.128,64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5.995.247,18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88.000.450,46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2351694354"/>
                  </a:ext>
                </a:extLst>
              </a:tr>
            </a:tbl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26496CC9-B4BC-44B6-BE9A-1D38AA85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116632"/>
            <a:ext cx="10297142" cy="1008112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s-BO" sz="2000" dirty="0">
                <a:solidFill>
                  <a:schemeClr val="l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EMBALSE MISICUNI</a:t>
            </a:r>
            <a:br>
              <a:rPr lang="es-BO" sz="2000" dirty="0">
                <a:solidFill>
                  <a:schemeClr val="l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BO" sz="2000" dirty="0">
                <a:solidFill>
                  <a:schemeClr val="l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BALANCE HIDROLOGICO </a:t>
            </a:r>
            <a:br>
              <a:rPr lang="es-BO" sz="2000" dirty="0">
                <a:solidFill>
                  <a:schemeClr val="l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BO" sz="2000" dirty="0">
                <a:solidFill>
                  <a:schemeClr val="l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2019</a:t>
            </a:r>
            <a:endParaRPr lang="es-US" sz="2000" dirty="0">
              <a:solidFill>
                <a:schemeClr val="lt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F381CD5-E7CE-415D-8D01-43152090CD35}"/>
              </a:ext>
            </a:extLst>
          </p:cNvPr>
          <p:cNvSpPr txBox="1"/>
          <p:nvPr/>
        </p:nvSpPr>
        <p:spPr>
          <a:xfrm>
            <a:off x="1487488" y="2420888"/>
            <a:ext cx="1029714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BO" dirty="0"/>
          </a:p>
          <a:p>
            <a:r>
              <a:rPr lang="es-BO" sz="2800" dirty="0">
                <a:latin typeface="Arial" panose="020B0604020202020204" pitchFamily="34" charset="0"/>
                <a:cs typeface="Arial" panose="020B0604020202020204" pitchFamily="34" charset="0"/>
              </a:rPr>
              <a:t>El volumen de agua almacenado a inicios del 2019 es 86,7 MMm3</a:t>
            </a:r>
          </a:p>
          <a:p>
            <a:endParaRPr lang="es-BO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BO" sz="2800" dirty="0">
                <a:latin typeface="Arial" panose="020B0604020202020204" pitchFamily="34" charset="0"/>
                <a:cs typeface="Arial" panose="020B0604020202020204" pitchFamily="34" charset="0"/>
              </a:rPr>
              <a:t>Se estima extraer un volumen </a:t>
            </a:r>
            <a:r>
              <a:rPr lang="es-BO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  agua </a:t>
            </a:r>
            <a:r>
              <a:rPr lang="es-BO" sz="2800" dirty="0">
                <a:latin typeface="Arial" panose="020B0604020202020204" pitchFamily="34" charset="0"/>
                <a:cs typeface="Arial" panose="020B0604020202020204" pitchFamily="34" charset="0"/>
              </a:rPr>
              <a:t>para consumo humano de 32 MMm3</a:t>
            </a:r>
          </a:p>
          <a:p>
            <a:endParaRPr lang="es-BO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BO" sz="2800" dirty="0">
                <a:latin typeface="Arial" panose="020B0604020202020204" pitchFamily="34" charset="0"/>
                <a:cs typeface="Arial" panose="020B0604020202020204" pitchFamily="34" charset="0"/>
              </a:rPr>
              <a:t>Se estima embalsar al final de la temporada de lluvias (marzo) 147 MMm3</a:t>
            </a:r>
          </a:p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82614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158427B8-1F12-493A-A2A5-38C3358FC42A}"/>
              </a:ext>
            </a:extLst>
          </p:cNvPr>
          <p:cNvSpPr>
            <a:spLocks noGrp="1"/>
          </p:cNvSpPr>
          <p:nvPr/>
        </p:nvSpPr>
        <p:spPr>
          <a:xfrm>
            <a:off x="263352" y="32172"/>
            <a:ext cx="11809312" cy="1031033"/>
          </a:xfrm>
          <a:prstGeom prst="rect">
            <a:avLst/>
          </a:prstGeom>
          <a:solidFill>
            <a:schemeClr val="accent1"/>
          </a:solidFill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BO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EMBALSE MISICUNI </a:t>
            </a:r>
          </a:p>
          <a:p>
            <a:pPr algn="ctr"/>
            <a:r>
              <a:rPr lang="es-BO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ESTIMACION DE LA EVOLUCION DEL VOLUMEN</a:t>
            </a:r>
          </a:p>
          <a:p>
            <a:pPr algn="ctr"/>
            <a:r>
              <a:rPr lang="es-BO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FINAL DE LA TEMPORADA DE LLUVIA 2018-2019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4925E418-0CD8-41E2-B872-67AA400CCC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9373608"/>
              </p:ext>
            </p:extLst>
          </p:nvPr>
        </p:nvGraphicFramePr>
        <p:xfrm>
          <a:off x="263352" y="1124744"/>
          <a:ext cx="11809312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375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5 Gráfico">
            <a:extLst>
              <a:ext uri="{FF2B5EF4-FFF2-40B4-BE49-F238E27FC236}">
                <a16:creationId xmlns:a16="http://schemas.microsoft.com/office/drawing/2014/main" xmlns="" id="{DC06804B-E3F3-4287-9B40-F5EB3B0850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6314927"/>
              </p:ext>
            </p:extLst>
          </p:nvPr>
        </p:nvGraphicFramePr>
        <p:xfrm>
          <a:off x="119336" y="1169374"/>
          <a:ext cx="11953328" cy="5688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336" y="116632"/>
            <a:ext cx="11953328" cy="1008112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s-BO" sz="2000" dirty="0">
                <a:solidFill>
                  <a:schemeClr val="bg1"/>
                </a:solidFill>
              </a:rPr>
              <a:t>AGUA ESTIMADA A SER ENTREGADA A SEMAPA</a:t>
            </a:r>
            <a:br>
              <a:rPr lang="es-BO" sz="2000" dirty="0">
                <a:solidFill>
                  <a:schemeClr val="bg1"/>
                </a:solidFill>
              </a:rPr>
            </a:br>
            <a:r>
              <a:rPr lang="es-BO" sz="2000" dirty="0">
                <a:solidFill>
                  <a:schemeClr val="bg1"/>
                </a:solidFill>
              </a:rPr>
              <a:t>Volumen vs Caudal</a:t>
            </a:r>
            <a:br>
              <a:rPr lang="es-BO" sz="2000" dirty="0">
                <a:solidFill>
                  <a:schemeClr val="bg1"/>
                </a:solidFill>
              </a:rPr>
            </a:br>
            <a:r>
              <a:rPr lang="es-BO" sz="2000" dirty="0">
                <a:solidFill>
                  <a:schemeClr val="bg1"/>
                </a:solidFill>
              </a:rPr>
              <a:t> Gestión 2019 vs 2018</a:t>
            </a:r>
            <a:endParaRPr lang="es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9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46596A0B-2F10-494F-BE50-5DA0BAEBA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44624"/>
            <a:ext cx="11953328" cy="1008112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s-BO" sz="2000" dirty="0">
                <a:solidFill>
                  <a:schemeClr val="bg1"/>
                </a:solidFill>
              </a:rPr>
              <a:t>VOLUMEN TOTAL DE AGUA ESTIMADA A SER ENTREGADA A SEMAPA</a:t>
            </a:r>
            <a:br>
              <a:rPr lang="es-BO" sz="2000" dirty="0">
                <a:solidFill>
                  <a:schemeClr val="bg1"/>
                </a:solidFill>
              </a:rPr>
            </a:br>
            <a:r>
              <a:rPr lang="es-BO" sz="2000" dirty="0">
                <a:solidFill>
                  <a:schemeClr val="bg1"/>
                </a:solidFill>
              </a:rPr>
              <a:t> Gestión 2019 vs 2018</a:t>
            </a:r>
            <a:endParaRPr lang="es-US" sz="2000" dirty="0">
              <a:solidFill>
                <a:schemeClr val="bg1"/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xmlns="" id="{0E39F80A-80AE-4BCC-9282-F580119933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1616950"/>
              </p:ext>
            </p:extLst>
          </p:nvPr>
        </p:nvGraphicFramePr>
        <p:xfrm>
          <a:off x="119336" y="1052736"/>
          <a:ext cx="11953328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482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47528" y="116632"/>
            <a:ext cx="9997440" cy="1143000"/>
          </a:xfrm>
        </p:spPr>
        <p:txBody>
          <a:bodyPr/>
          <a:lstStyle/>
          <a:p>
            <a:pPr algn="ctr"/>
            <a:r>
              <a:rPr lang="es-ES" b="1" dirty="0" smtClean="0"/>
              <a:t>DATOS INSTITUCIONALES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15480" y="1268760"/>
            <a:ext cx="10496104" cy="5733256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s-ES" sz="2500" dirty="0"/>
              <a:t>La empresa Misicuni, </a:t>
            </a:r>
            <a:r>
              <a:rPr lang="es-ES" sz="2500" dirty="0" smtClean="0"/>
              <a:t>ha sido </a:t>
            </a:r>
            <a:r>
              <a:rPr lang="es-ES" sz="2500" dirty="0"/>
              <a:t>creada por la L</a:t>
            </a:r>
            <a:r>
              <a:rPr lang="es-ES" sz="2500" dirty="0" smtClean="0"/>
              <a:t>ey </a:t>
            </a:r>
            <a:r>
              <a:rPr lang="es-ES" sz="2500" dirty="0"/>
              <a:t>N° 951 de 22 de Octubre de 1987 reglamentada por el Decreto Supremo N° 22007 de 13 de septiembre de 1988, y modificada su constitución por la </a:t>
            </a:r>
            <a:r>
              <a:rPr lang="es-ES" sz="2500" dirty="0" smtClean="0"/>
              <a:t>Ley </a:t>
            </a:r>
            <a:r>
              <a:rPr lang="es-ES" sz="2500" dirty="0"/>
              <a:t>N° 1605 </a:t>
            </a:r>
            <a:r>
              <a:rPr lang="es-ES" sz="2500" dirty="0" smtClean="0"/>
              <a:t>y Ley 3470, disposiciones que se constituyen en el marco regulador de su funcionamiento.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s-ES" sz="2500" dirty="0" smtClean="0"/>
              <a:t>La Empresa MISICUNI es un sujeto de Derecho Público, con personalidad jurídica y autonomía técnica, financiera y administrativa, patrimonio propio, con participación y control social, por </a:t>
            </a:r>
            <a:r>
              <a:rPr lang="es-ES" sz="2500" dirty="0"/>
              <a:t>é</a:t>
            </a:r>
            <a:r>
              <a:rPr lang="es-ES" sz="2500" dirty="0" smtClean="0"/>
              <a:t>stos componentes se determina como una empresa público – social de acuerdo a lo establecido en el Articulo 1º de la Ley 3470.</a:t>
            </a:r>
            <a:endParaRPr lang="es-ES" sz="2500" dirty="0"/>
          </a:p>
        </p:txBody>
      </p:sp>
    </p:spTree>
    <p:extLst>
      <p:ext uri="{BB962C8B-B14F-4D97-AF65-F5344CB8AC3E}">
        <p14:creationId xmlns:p14="http://schemas.microsoft.com/office/powerpoint/2010/main" val="57644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415480" y="188640"/>
            <a:ext cx="892899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43621" y="236542"/>
            <a:ext cx="7672710" cy="524884"/>
          </a:xfrm>
        </p:spPr>
        <p:txBody>
          <a:bodyPr>
            <a:noAutofit/>
          </a:bodyPr>
          <a:lstStyle/>
          <a:p>
            <a:pPr algn="ctr"/>
            <a:r>
              <a:rPr lang="es-BO" sz="2400" dirty="0">
                <a:solidFill>
                  <a:schemeClr val="tx1"/>
                </a:solidFill>
              </a:rPr>
              <a:t>MANTENIMIENTO PLANTA DE TRATAMIENTO</a:t>
            </a:r>
            <a:endParaRPr lang="es-US" sz="2400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r="2391" b="17689"/>
          <a:stretch/>
        </p:blipFill>
        <p:spPr>
          <a:xfrm>
            <a:off x="1487488" y="775251"/>
            <a:ext cx="8856984" cy="58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5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AA277510-9B36-4CC8-967E-8DFCEAA92A56}"/>
              </a:ext>
            </a:extLst>
          </p:cNvPr>
          <p:cNvSpPr txBox="1"/>
          <p:nvPr/>
        </p:nvSpPr>
        <p:spPr>
          <a:xfrm>
            <a:off x="1631504" y="813193"/>
            <a:ext cx="1008112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BO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MANTENIMIENTO OBRAS CIVILES :				Bs.174.000,00</a:t>
            </a:r>
            <a:r>
              <a:rPr lang="es-BO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BO" sz="1600" dirty="0">
                <a:latin typeface="Arial" panose="020B0604020202020204" pitchFamily="34" charset="0"/>
                <a:cs typeface="Arial" panose="020B0604020202020204" pitchFamily="34" charset="0"/>
              </a:rPr>
              <a:t>Ripiado del camino de acceso a la Planta de Tratamiento.	      		 Bs. 25.000,00	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BO" sz="1600" dirty="0">
                <a:latin typeface="Arial" panose="020B0604020202020204" pitchFamily="34" charset="0"/>
                <a:cs typeface="Arial" panose="020B0604020202020204" pitchFamily="34" charset="0"/>
              </a:rPr>
              <a:t>Implementación de Señalización vertical y horizontal de    		 Bs. 10.000,00	</a:t>
            </a:r>
          </a:p>
          <a:p>
            <a:pPr algn="just"/>
            <a:r>
              <a:rPr lang="es-BO" sz="1600" dirty="0">
                <a:latin typeface="Arial" panose="020B0604020202020204" pitchFamily="34" charset="0"/>
                <a:cs typeface="Arial" panose="020B0604020202020204" pitchFamily="34" charset="0"/>
              </a:rPr>
              <a:t>    Seguridad Industrial según RM N°849/14.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BO" sz="1600" dirty="0">
                <a:latin typeface="Arial" panose="020B0604020202020204" pitchFamily="34" charset="0"/>
                <a:cs typeface="Arial" panose="020B0604020202020204" pitchFamily="34" charset="0"/>
              </a:rPr>
              <a:t>Pintado de oficinas y laboratorio.	  				 Bs. 10.000,00	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BO" sz="1600" dirty="0">
                <a:latin typeface="Arial" panose="020B0604020202020204" pitchFamily="34" charset="0"/>
                <a:cs typeface="Arial" panose="020B0604020202020204" pitchFamily="34" charset="0"/>
              </a:rPr>
              <a:t>Reparación de Techo de oficinas.			 		 Bs. 30.000,00	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BO" sz="1600" dirty="0">
                <a:latin typeface="Arial" panose="020B0604020202020204" pitchFamily="34" charset="0"/>
                <a:cs typeface="Arial" panose="020B0604020202020204" pitchFamily="34" charset="0"/>
              </a:rPr>
              <a:t>Cambio de la red de agua  exterior  alrededor de la PTAP. 		 Bs. 15.000,00	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BO" sz="1600" dirty="0">
                <a:latin typeface="Arial" panose="020B0604020202020204" pitchFamily="34" charset="0"/>
                <a:cs typeface="Arial" panose="020B0604020202020204" pitchFamily="34" charset="0"/>
              </a:rPr>
              <a:t>Inyección Química para mantenimiento de unidades en modulo 1 y 2. 	 Bs. 80.000,00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BO" sz="1600" dirty="0">
                <a:latin typeface="Arial" panose="020B0604020202020204" pitchFamily="34" charset="0"/>
                <a:cs typeface="Arial" panose="020B0604020202020204" pitchFamily="34" charset="0"/>
              </a:rPr>
              <a:t>Limpieza de cunetas para época de lluvias.				 Bs. </a:t>
            </a:r>
            <a:r>
              <a:rPr lang="es-BO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4.000,00    </a:t>
            </a:r>
            <a:endParaRPr lang="es-B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B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BO" sz="1600" b="1" dirty="0">
                <a:latin typeface="Arial" panose="020B0604020202020204" pitchFamily="34" charset="0"/>
                <a:cs typeface="Arial" panose="020B0604020202020204" pitchFamily="34" charset="0"/>
              </a:rPr>
              <a:t>PRODUCTOS QUÍMICOS Y FARMACÉUTICOS	</a:t>
            </a:r>
            <a:r>
              <a:rPr lang="es-BO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s-BO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BO" sz="1600" dirty="0">
                <a:latin typeface="Arial" panose="020B0604020202020204" pitchFamily="34" charset="0"/>
                <a:cs typeface="Arial" panose="020B0604020202020204" pitchFamily="34" charset="0"/>
              </a:rPr>
              <a:t>Insumos químicos y de laboratorio, cloro, sulfato de aluminio y cal. 		</a:t>
            </a:r>
            <a:r>
              <a:rPr lang="es-BO" sz="1600" b="1" dirty="0">
                <a:latin typeface="Arial" panose="020B0604020202020204" pitchFamily="34" charset="0"/>
                <a:cs typeface="Arial" panose="020B0604020202020204" pitchFamily="34" charset="0"/>
              </a:rPr>
              <a:t> Bs. 102.902,00 </a:t>
            </a:r>
          </a:p>
          <a:p>
            <a:endParaRPr lang="es-B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BO" sz="1600" b="1" dirty="0">
                <a:latin typeface="Arial" panose="020B0604020202020204" pitchFamily="34" charset="0"/>
                <a:cs typeface="Arial" panose="020B0604020202020204" pitchFamily="34" charset="0"/>
              </a:rPr>
              <a:t>EQUIPOS</a:t>
            </a:r>
            <a:r>
              <a:rPr lang="es-BO" sz="1600" dirty="0">
                <a:latin typeface="Arial" panose="020B0604020202020204" pitchFamily="34" charset="0"/>
                <a:cs typeface="Arial" panose="020B0604020202020204" pitchFamily="34" charset="0"/>
              </a:rPr>
              <a:t> ( para complementar el sistema de cloración ya existente) 	</a:t>
            </a:r>
            <a:r>
              <a:rPr lang="es-BO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Bs. 427.500,00</a:t>
            </a:r>
            <a:endParaRPr lang="es-BO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BO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Eyector</a:t>
            </a:r>
            <a:r>
              <a:rPr lang="es-BO" sz="1600" dirty="0">
                <a:latin typeface="Arial" panose="020B0604020202020204" pitchFamily="34" charset="0"/>
                <a:cs typeface="Arial" panose="020B0604020202020204" pitchFamily="34" charset="0"/>
              </a:rPr>
              <a:t>, detector de cloro, auto válvula, alarma detector de cloro		 Bs. </a:t>
            </a:r>
            <a:r>
              <a:rPr lang="es-BO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48.000,00</a:t>
            </a:r>
            <a:endParaRPr lang="es-B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BO" sz="1600" dirty="0">
                <a:latin typeface="Arial" panose="020B0604020202020204" pitchFamily="34" charset="0"/>
                <a:cs typeface="Arial" panose="020B0604020202020204" pitchFamily="34" charset="0"/>
              </a:rPr>
              <a:t>Bomba Booster. 							 Bs</a:t>
            </a:r>
            <a:r>
              <a:rPr lang="es-BO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   </a:t>
            </a:r>
            <a:r>
              <a:rPr lang="es-BO" sz="1600" dirty="0">
                <a:latin typeface="Arial" panose="020B0604020202020204" pitchFamily="34" charset="0"/>
                <a:cs typeface="Arial" panose="020B0604020202020204" pitchFamily="34" charset="0"/>
              </a:rPr>
              <a:t>7.000,00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BO" sz="1600" dirty="0">
                <a:latin typeface="Arial" panose="020B0604020202020204" pitchFamily="34" charset="0"/>
                <a:cs typeface="Arial" panose="020B0604020202020204" pitchFamily="34" charset="0"/>
              </a:rPr>
              <a:t>Válvula de regulación para ingreso de agua cruda a PTAP. 		 Bs. 345.000,00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BO" sz="1600" dirty="0">
                <a:latin typeface="Arial" panose="020B0604020202020204" pitchFamily="34" charset="0"/>
                <a:cs typeface="Arial" panose="020B0604020202020204" pitchFamily="34" charset="0"/>
              </a:rPr>
              <a:t>Balanza de laboratorio de precisión 0.0001g.				 Bs. </a:t>
            </a:r>
            <a:r>
              <a:rPr lang="es-BO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27.500,00</a:t>
            </a:r>
            <a:endParaRPr lang="es-B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B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BO" sz="1600" b="1" dirty="0">
                <a:latin typeface="Arial" panose="020B0604020202020204" pitchFamily="34" charset="0"/>
                <a:cs typeface="Arial" panose="020B0604020202020204" pitchFamily="34" charset="0"/>
              </a:rPr>
              <a:t>HERRAMIENTAS						</a:t>
            </a:r>
            <a:r>
              <a:rPr lang="es-BO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BO" sz="1600" dirty="0">
                <a:latin typeface="Arial" panose="020B0604020202020204" pitchFamily="34" charset="0"/>
                <a:cs typeface="Arial" panose="020B0604020202020204" pitchFamily="34" charset="0"/>
              </a:rPr>
              <a:t>Herramientas Planta de Tratamiento	 				 </a:t>
            </a:r>
            <a:r>
              <a:rPr lang="es-BO" sz="1600" b="1" dirty="0">
                <a:latin typeface="Arial" panose="020B0604020202020204" pitchFamily="34" charset="0"/>
                <a:cs typeface="Arial" panose="020B0604020202020204" pitchFamily="34" charset="0"/>
              </a:rPr>
              <a:t>Bs. </a:t>
            </a:r>
            <a:r>
              <a:rPr lang="es-BO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11.000,00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BO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TOTAL 						              Bs.715.402,00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415480" y="188640"/>
            <a:ext cx="892899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835709" y="140552"/>
            <a:ext cx="7672710" cy="524884"/>
          </a:xfrm>
        </p:spPr>
        <p:txBody>
          <a:bodyPr>
            <a:noAutofit/>
          </a:bodyPr>
          <a:lstStyle/>
          <a:p>
            <a:pPr algn="ctr"/>
            <a:r>
              <a:rPr lang="es-BO" sz="2400" dirty="0">
                <a:solidFill>
                  <a:schemeClr val="tx1"/>
                </a:solidFill>
              </a:rPr>
              <a:t>MANTENIMIENTO PLANTA DE TRATAMIENTO</a:t>
            </a:r>
            <a:endParaRPr lang="es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1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74"/>
            <a:ext cx="12192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468622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BO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OPERACIÓN Y MANTENIMIENTO PRESA Y EMBALSE MISICUNI</a:t>
            </a:r>
            <a:endParaRPr lang="es-B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 rot="2874918">
            <a:off x="842663" y="3372737"/>
            <a:ext cx="62995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BO" b="1" dirty="0" smtClean="0"/>
              <a:t>COTA </a:t>
            </a:r>
            <a:r>
              <a:rPr lang="es-BO" b="1" dirty="0"/>
              <a:t>DE EMBALSE </a:t>
            </a:r>
            <a:r>
              <a:rPr lang="es-BO" b="1" dirty="0" smtClean="0"/>
              <a:t>AL </a:t>
            </a:r>
            <a:r>
              <a:rPr lang="es-BO" sz="2400" b="1" dirty="0" smtClean="0"/>
              <a:t>31/12/2018</a:t>
            </a:r>
            <a:r>
              <a:rPr lang="es-BO" b="1" dirty="0" smtClean="0"/>
              <a:t> </a:t>
            </a:r>
            <a:r>
              <a:rPr lang="es-BO" sz="2000" b="1" dirty="0" smtClean="0"/>
              <a:t>3749,61</a:t>
            </a:r>
            <a:r>
              <a:rPr lang="es-BO" b="1" dirty="0" smtClean="0"/>
              <a:t> m.s.n.m VOLUMEN 86,71 Hm3</a:t>
            </a:r>
            <a:endParaRPr lang="es-BO" b="1" dirty="0"/>
          </a:p>
        </p:txBody>
      </p:sp>
    </p:spTree>
    <p:extLst>
      <p:ext uri="{BB962C8B-B14F-4D97-AF65-F5344CB8AC3E}">
        <p14:creationId xmlns:p14="http://schemas.microsoft.com/office/powerpoint/2010/main" val="300326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B1FEA7DF-0920-4AF7-8E0A-883FC6B76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-23812"/>
            <a:ext cx="8053224" cy="1143000"/>
          </a:xfrm>
        </p:spPr>
        <p:txBody>
          <a:bodyPr/>
          <a:lstStyle/>
          <a:p>
            <a:pPr algn="ctr"/>
            <a:r>
              <a:rPr lang="es-BO" b="1" dirty="0"/>
              <a:t>Mantenimiento de la Presa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A5040751-BF99-425E-B12E-1E6F91389EED}"/>
              </a:ext>
            </a:extLst>
          </p:cNvPr>
          <p:cNvSpPr/>
          <p:nvPr/>
        </p:nvSpPr>
        <p:spPr>
          <a:xfrm>
            <a:off x="5375920" y="1124744"/>
            <a:ext cx="66967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BO" sz="2000" b="1" dirty="0"/>
              <a:t>OBRAS CIVILES</a:t>
            </a:r>
          </a:p>
          <a:p>
            <a:pPr algn="just"/>
            <a:r>
              <a:rPr lang="es-BO" sz="2000" dirty="0"/>
              <a:t>* Mantenimiento y reparación de juntas y fisuras en cunetas, bajantes y banquinas del estribo izquierdo Presa Misicuni – Segunda etapa</a:t>
            </a:r>
          </a:p>
          <a:p>
            <a:r>
              <a:rPr lang="es-BO" sz="2000" dirty="0"/>
              <a:t>Bs. 180.000,00</a:t>
            </a:r>
          </a:p>
          <a:p>
            <a:r>
              <a:rPr lang="es-BO" sz="2000" dirty="0"/>
              <a:t>* Mantenimiento y reparación de fisuras en Cara de Concreto – Presa Misicuni</a:t>
            </a:r>
          </a:p>
          <a:p>
            <a:r>
              <a:rPr lang="es-BO" sz="2000" dirty="0"/>
              <a:t>Bs. 120.000,00</a:t>
            </a:r>
          </a:p>
          <a:p>
            <a:endParaRPr lang="es-BO" sz="2000" dirty="0"/>
          </a:p>
          <a:p>
            <a:r>
              <a:rPr lang="es-BO" sz="2000" b="1" dirty="0"/>
              <a:t>OBRAS ELECTRO-MECANICAS</a:t>
            </a:r>
          </a:p>
          <a:p>
            <a:pPr algn="just"/>
            <a:r>
              <a:rPr lang="es-BO" sz="2000" dirty="0"/>
              <a:t>* Mantenimiento y reparación de equipos electro-mecánicos en Pozo de Compuertas, Cámara de Válvulas y Presa Misicuni.</a:t>
            </a:r>
          </a:p>
          <a:p>
            <a:r>
              <a:rPr lang="es-BO" sz="2000" dirty="0"/>
              <a:t>Bs. 37.000,00</a:t>
            </a:r>
          </a:p>
          <a:p>
            <a:endParaRPr lang="es-BO" sz="2000" dirty="0"/>
          </a:p>
          <a:p>
            <a:r>
              <a:rPr lang="es-BO" sz="2000" dirty="0"/>
              <a:t>SEGURIDAD</a:t>
            </a:r>
          </a:p>
          <a:p>
            <a:pPr algn="just"/>
            <a:r>
              <a:rPr lang="es-BO" sz="2000" dirty="0"/>
              <a:t>Mantenimiento Fibra Óptica, Antenas y Equipos de Comunicación y Automatización </a:t>
            </a:r>
          </a:p>
          <a:p>
            <a:r>
              <a:rPr lang="es-BO" sz="2000" dirty="0"/>
              <a:t>Bs. 32.000,00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644CD00-A932-4281-893E-2B5676ABF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64" r="4290"/>
          <a:stretch/>
        </p:blipFill>
        <p:spPr>
          <a:xfrm>
            <a:off x="126133" y="1417638"/>
            <a:ext cx="5177779" cy="438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4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27448" y="980727"/>
            <a:ext cx="10585175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dirty="0" smtClean="0">
              <a:solidFill>
                <a:prstClr val="black"/>
              </a:solidFill>
            </a:endParaRPr>
          </a:p>
          <a:p>
            <a:pPr marL="712788" indent="-349250" algn="just">
              <a:buFont typeface="Arial" panose="020B0604020202020204" pitchFamily="34" charset="0"/>
              <a:buChar char="•"/>
            </a:pPr>
            <a:r>
              <a:rPr lang="es-E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Inspecciones visuales: (inspecciones semanales, mensuales y anuales de sectores de la presa obras anexas y el embalse)</a:t>
            </a:r>
          </a:p>
          <a:p>
            <a:pPr marL="363538" algn="just"/>
            <a:endParaRPr lang="es-ES" sz="25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2788" indent="-349250" algn="just">
              <a:buFont typeface="Arial" panose="020B0604020202020204" pitchFamily="34" charset="0"/>
              <a:buChar char="•"/>
            </a:pPr>
            <a:r>
              <a:rPr lang="es-E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 de datos de los </a:t>
            </a:r>
            <a:r>
              <a:rPr lang="es-E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instrumentos de lectura directa y geodesia.</a:t>
            </a:r>
          </a:p>
          <a:p>
            <a:pPr marL="363538" algn="just"/>
            <a:r>
              <a:rPr lang="es-E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s-ES" sz="25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2788" indent="-349250" algn="just">
              <a:buFont typeface="Arial" panose="020B0604020202020204" pitchFamily="34" charset="0"/>
              <a:buChar char="•"/>
            </a:pPr>
            <a:r>
              <a:rPr lang="es-E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Monitoreo desde el centro de control (cámaras de vigilancia e instrumentos automáticos)</a:t>
            </a:r>
          </a:p>
          <a:p>
            <a:pPr marL="363538" algn="just"/>
            <a:endParaRPr lang="es-ES" sz="25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2788" indent="-349250" algn="just">
              <a:buFont typeface="Arial" panose="020B0604020202020204" pitchFamily="34" charset="0"/>
              <a:buChar char="•"/>
            </a:pPr>
            <a:r>
              <a:rPr lang="es-E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e </a:t>
            </a:r>
            <a:r>
              <a:rPr lang="es-E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interpretación de la </a:t>
            </a:r>
            <a:r>
              <a:rPr lang="es-E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instrumentación e inspecciones, con todos los datos de instrumentos automatizados, lectura directa y geodesia</a:t>
            </a:r>
          </a:p>
          <a:p>
            <a:pPr marL="363538" algn="just"/>
            <a:endParaRPr lang="es-ES" sz="2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2788" indent="-349250" algn="just">
              <a:buFont typeface="Arial" panose="020B0604020202020204" pitchFamily="34" charset="0"/>
              <a:buChar char="•"/>
            </a:pPr>
            <a:r>
              <a:rPr lang="es-E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Capacitación </a:t>
            </a:r>
            <a:r>
              <a:rPr lang="es-E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E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 de </a:t>
            </a:r>
            <a:r>
              <a:rPr lang="es-ES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cción </a:t>
            </a:r>
            <a:r>
              <a:rPr lang="es-ES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E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urante </a:t>
            </a:r>
            <a:r>
              <a:rPr lang="es-ES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mergencias (</a:t>
            </a:r>
            <a:r>
              <a:rPr lang="es-ES" sz="2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P.A.D.E.</a:t>
            </a:r>
            <a:r>
              <a:rPr lang="es-ES" sz="2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S" sz="2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6325"/>
            <a:endParaRPr lang="es-ES" sz="2400" dirty="0">
              <a:solidFill>
                <a:prstClr val="black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027" y="0"/>
            <a:ext cx="12192000" cy="1296144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AUSCULTACIÓN </a:t>
            </a:r>
            <a:br>
              <a:rPr lang="es-E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SEGURIDAD DE LA PRESA</a:t>
            </a:r>
            <a:endParaRPr lang="es-B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47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" y="0"/>
            <a:ext cx="12192000" cy="6858000"/>
          </a:xfrm>
          <a:prstGeom prst="rect">
            <a:avLst/>
          </a:prstGeom>
        </p:spPr>
      </p:pic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1919536" y="16665"/>
            <a:ext cx="9577064" cy="108041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S_tradn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MÚLTIPLE MISICUNI</a:t>
            </a:r>
            <a:br>
              <a:rPr lang="es-ES_tradn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CONSTRUCCIÓN PRESA Y OBRAS ANEXAS</a:t>
            </a:r>
            <a:endParaRPr lang="es-E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958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2"/>
          <p:cNvSpPr>
            <a:spLocks noGrp="1"/>
          </p:cNvSpPr>
          <p:nvPr>
            <p:ph type="title"/>
          </p:nvPr>
        </p:nvSpPr>
        <p:spPr>
          <a:xfrm>
            <a:off x="5341" y="-99392"/>
            <a:ext cx="12192000" cy="126876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s-BO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CONTRATO - CONSTRUCCIÓN DEL VERTEDERO Y PANTALLAS ATIRANTADAS ENTRE LOS EJES 2 -6 Y 9-11 DE LA PRESA MISICUNI</a:t>
            </a:r>
            <a:endParaRPr lang="es-BO" sz="2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75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1415480" y="1844824"/>
            <a:ext cx="10451937" cy="4847481"/>
          </a:xfrm>
        </p:spPr>
        <p:txBody>
          <a:bodyPr wrap="square">
            <a:spAutoFit/>
          </a:bodyPr>
          <a:lstStyle/>
          <a:p>
            <a:pPr marL="444500" indent="-265113">
              <a:buClrTx/>
              <a:buFont typeface="Arial" panose="020B0604020202020204" pitchFamily="34" charset="0"/>
              <a:buChar char="•"/>
            </a:pPr>
            <a:r>
              <a:rPr lang="es-B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Contratista:			Alvares Ltda.</a:t>
            </a:r>
            <a:r>
              <a:rPr lang="es-BO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B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Construcciones Civiles.</a:t>
            </a:r>
            <a:endParaRPr lang="es-B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indent="-265113">
              <a:buClrTx/>
              <a:buFont typeface="Arial" panose="020B0604020202020204" pitchFamily="34" charset="0"/>
              <a:buChar char="•"/>
              <a:tabLst>
                <a:tab pos="9601200" algn="r"/>
              </a:tabLst>
            </a:pPr>
            <a:r>
              <a:rPr lang="es-B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Número de Contrato:	044/2017</a:t>
            </a:r>
          </a:p>
          <a:p>
            <a:pPr marL="444500" indent="-265113">
              <a:buClrTx/>
              <a:buFont typeface="Arial" panose="020B0604020202020204" pitchFamily="34" charset="0"/>
              <a:buChar char="•"/>
              <a:tabLst>
                <a:tab pos="9601200" algn="r"/>
              </a:tabLst>
            </a:pPr>
            <a:r>
              <a:rPr lang="es-B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Firma </a:t>
            </a:r>
            <a:r>
              <a:rPr lang="es-BO" sz="2400" dirty="0">
                <a:latin typeface="Arial" panose="020B0604020202020204" pitchFamily="34" charset="0"/>
                <a:cs typeface="Arial" panose="020B0604020202020204" pitchFamily="34" charset="0"/>
              </a:rPr>
              <a:t>del Contrato</a:t>
            </a:r>
            <a:r>
              <a:rPr lang="es-B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	29/09/17</a:t>
            </a:r>
            <a:endParaRPr lang="es-B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indent="-265113">
              <a:buClrTx/>
              <a:buFont typeface="Arial" panose="020B0604020202020204" pitchFamily="34" charset="0"/>
              <a:buChar char="•"/>
              <a:tabLst>
                <a:tab pos="9601200" algn="r"/>
              </a:tabLst>
            </a:pPr>
            <a:r>
              <a:rPr lang="es-BO" sz="2400" dirty="0">
                <a:latin typeface="Arial" panose="020B0604020202020204" pitchFamily="34" charset="0"/>
                <a:cs typeface="Arial" panose="020B0604020202020204" pitchFamily="34" charset="0"/>
              </a:rPr>
              <a:t>Orden de Proceder:	</a:t>
            </a:r>
            <a:r>
              <a:rPr lang="es-B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22/11/17</a:t>
            </a:r>
            <a:endParaRPr lang="es-B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indent="-265113">
              <a:buClrTx/>
              <a:buFont typeface="Arial" panose="020B0604020202020204" pitchFamily="34" charset="0"/>
              <a:buChar char="•"/>
              <a:tabLst>
                <a:tab pos="9601200" algn="r"/>
              </a:tabLst>
            </a:pPr>
            <a:r>
              <a:rPr lang="es-BO" sz="2400" dirty="0">
                <a:latin typeface="Arial" panose="020B0604020202020204" pitchFamily="34" charset="0"/>
                <a:cs typeface="Arial" panose="020B0604020202020204" pitchFamily="34" charset="0"/>
              </a:rPr>
              <a:t>Conclusión de Obra:	</a:t>
            </a:r>
            <a:r>
              <a:rPr lang="es-B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25/05/19</a:t>
            </a:r>
            <a:endParaRPr lang="es-B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indent="-265113">
              <a:buClrTx/>
              <a:buFont typeface="Arial" panose="020B0604020202020204" pitchFamily="34" charset="0"/>
              <a:buChar char="•"/>
              <a:tabLst>
                <a:tab pos="9601200" algn="r"/>
              </a:tabLst>
            </a:pPr>
            <a:r>
              <a:rPr lang="es-BO" sz="2400" dirty="0">
                <a:latin typeface="Arial" panose="020B0604020202020204" pitchFamily="34" charset="0"/>
                <a:cs typeface="Arial" panose="020B0604020202020204" pitchFamily="34" charset="0"/>
              </a:rPr>
              <a:t>Plazo Ampliado (O. C. No 1</a:t>
            </a:r>
            <a:r>
              <a:rPr lang="es-B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r>
              <a:rPr lang="es-BO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B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30/11/2019</a:t>
            </a:r>
            <a:r>
              <a:rPr lang="es-BO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marL="444500" indent="-265113">
              <a:buClrTx/>
              <a:buFont typeface="Arial" panose="020B0604020202020204" pitchFamily="34" charset="0"/>
              <a:buChar char="•"/>
              <a:tabLst>
                <a:tab pos="9601200" algn="r"/>
              </a:tabLst>
            </a:pPr>
            <a:r>
              <a:rPr lang="es-BO" sz="2400" dirty="0">
                <a:latin typeface="Arial" panose="020B0604020202020204" pitchFamily="34" charset="0"/>
                <a:cs typeface="Arial" panose="020B0604020202020204" pitchFamily="34" charset="0"/>
              </a:rPr>
              <a:t>Monto de Contrato </a:t>
            </a:r>
            <a:r>
              <a:rPr lang="es-B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Original:</a:t>
            </a:r>
            <a:r>
              <a:rPr lang="es-BO" sz="2400" dirty="0">
                <a:latin typeface="Arial" panose="020B0604020202020204" pitchFamily="34" charset="0"/>
                <a:cs typeface="Arial" panose="020B0604020202020204" pitchFamily="34" charset="0"/>
              </a:rPr>
              <a:t>	Bs. 82’780.275,78</a:t>
            </a:r>
          </a:p>
          <a:p>
            <a:pPr marL="444500" indent="-265113">
              <a:buClrTx/>
              <a:buFont typeface="Arial" panose="020B0604020202020204" pitchFamily="34" charset="0"/>
              <a:buChar char="•"/>
              <a:tabLst>
                <a:tab pos="9601200" algn="r"/>
              </a:tabLst>
            </a:pPr>
            <a:r>
              <a:rPr lang="es-BO" sz="2400" dirty="0">
                <a:latin typeface="Arial" panose="020B0604020202020204" pitchFamily="34" charset="0"/>
                <a:cs typeface="Arial" panose="020B0604020202020204" pitchFamily="34" charset="0"/>
              </a:rPr>
              <a:t>Avance Físico </a:t>
            </a:r>
            <a:r>
              <a:rPr lang="es-B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previsto a noviembre 2019</a:t>
            </a:r>
            <a:r>
              <a:rPr lang="es-BO" sz="2400" dirty="0">
                <a:latin typeface="Arial" panose="020B0604020202020204" pitchFamily="34" charset="0"/>
                <a:cs typeface="Arial" panose="020B0604020202020204" pitchFamily="34" charset="0"/>
              </a:rPr>
              <a:t>:	100%</a:t>
            </a:r>
          </a:p>
          <a:p>
            <a:pPr marL="444500" indent="-265113">
              <a:buClrTx/>
              <a:buFont typeface="Arial" panose="020B0604020202020204" pitchFamily="34" charset="0"/>
              <a:buChar char="•"/>
              <a:tabLst>
                <a:tab pos="7180263" algn="l"/>
                <a:tab pos="9601200" algn="r"/>
              </a:tabLst>
            </a:pPr>
            <a:r>
              <a:rPr lang="es-B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Avance </a:t>
            </a:r>
            <a:r>
              <a:rPr lang="es-BO" sz="2400" dirty="0">
                <a:latin typeface="Arial" panose="020B0604020202020204" pitchFamily="34" charset="0"/>
                <a:cs typeface="Arial" panose="020B0604020202020204" pitchFamily="34" charset="0"/>
              </a:rPr>
              <a:t>Financiero previsto a diciembre 2019 </a:t>
            </a:r>
            <a:r>
              <a:rPr lang="es-B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		Bs 75’000,000</a:t>
            </a:r>
          </a:p>
          <a:p>
            <a:pPr marL="179387" indent="0">
              <a:buClrTx/>
              <a:buNone/>
              <a:tabLst>
                <a:tab pos="7180263" algn="l"/>
                <a:tab pos="9601200" algn="r"/>
              </a:tabLst>
            </a:pPr>
            <a:r>
              <a:rPr lang="es-B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90,00</a:t>
            </a:r>
            <a:r>
              <a:rPr lang="es-BO" sz="24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s-BO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55440" y="116632"/>
            <a:ext cx="11357924" cy="1728192"/>
          </a:xfrm>
        </p:spPr>
        <p:txBody>
          <a:bodyPr>
            <a:normAutofit/>
          </a:bodyPr>
          <a:lstStyle/>
          <a:p>
            <a:pPr algn="ctr"/>
            <a:r>
              <a:rPr lang="es-BO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CONTRATO - CONSTRUCCIÓN DEL VERTEDERO Y PANTALLAS ATIRANTADAS ENTRE LOS EJES 2 -6 Y 9-11 DE LA PRESA MISICUNI</a:t>
            </a:r>
            <a:endParaRPr lang="es-B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06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20014" y="0"/>
            <a:ext cx="12192000" cy="6206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82296" indent="0" algn="ctr">
              <a:buNone/>
            </a:pPr>
            <a:r>
              <a:rPr lang="es-BO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Pantallas atirantadas entre ejes 9-11 y Vertedero entre ejes 6 y 9</a:t>
            </a:r>
            <a:endParaRPr lang="es-B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6770"/>
          <a:stretch/>
        </p:blipFill>
        <p:spPr>
          <a:xfrm>
            <a:off x="20014" y="620688"/>
            <a:ext cx="1219200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5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9525" y="0"/>
            <a:ext cx="12172950" cy="59171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Autofit/>
          </a:bodyPr>
          <a:lstStyle/>
          <a:p>
            <a:pPr marL="109728" algn="ctr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es-BO" sz="32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Pantallas </a:t>
            </a:r>
            <a:r>
              <a:rPr lang="es-BO" sz="3200" b="1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entre </a:t>
            </a:r>
            <a:r>
              <a:rPr lang="es-BO" sz="32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 ejes 2 y 5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753"/>
            <a:ext cx="12192000" cy="62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5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ESTRUCTURA ORGANIZACIONAL Y RECURSOS HUMANOS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19536" y="1772816"/>
            <a:ext cx="9997440" cy="4800600"/>
          </a:xfrm>
        </p:spPr>
        <p:txBody>
          <a:bodyPr>
            <a:normAutofit/>
          </a:bodyPr>
          <a:lstStyle/>
          <a:p>
            <a:r>
              <a:rPr lang="es-ES" dirty="0" smtClean="0"/>
              <a:t>La estructura de decisión de la Empresa Misicuni, esta conformada por: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s-ES" dirty="0" smtClean="0"/>
              <a:t>EL DIRECTORIO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s-ES" dirty="0" smtClean="0"/>
              <a:t>DIRECTIVA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s-ES" dirty="0" smtClean="0"/>
              <a:t>PRESIDENCIA DEL DIRECTORIO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s-ES" dirty="0" smtClean="0"/>
              <a:t>GERENCIA GENERAL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s-ES" dirty="0" smtClean="0"/>
              <a:t>GERENCIAS DE AREA</a:t>
            </a:r>
          </a:p>
        </p:txBody>
      </p:sp>
    </p:spTree>
    <p:extLst>
      <p:ext uri="{BB962C8B-B14F-4D97-AF65-F5344CB8AC3E}">
        <p14:creationId xmlns:p14="http://schemas.microsoft.com/office/powerpoint/2010/main" val="6443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266"/>
            <a:ext cx="12192000" cy="6256734"/>
          </a:xfrm>
          <a:prstGeom prst="rect">
            <a:avLst/>
          </a:prstGeom>
        </p:spPr>
      </p:pic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 rot="10800000" flipV="1">
            <a:off x="0" y="0"/>
            <a:ext cx="12192000" cy="58842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s-BO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Vaciado del Hormigón para pantalla entre eje 2 - 5 </a:t>
            </a:r>
            <a:endParaRPr lang="es-B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56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83432" y="908720"/>
            <a:ext cx="10903270" cy="6124999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EMPRESA SUPERVISORA: CONSORCIO ENGEVIX – </a:t>
            </a: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CAEM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es-ES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33513" indent="-342900">
              <a:lnSpc>
                <a:spcPct val="15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tabLst>
                <a:tab pos="5114925" algn="l"/>
              </a:tabLst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Contrato N</a:t>
            </a:r>
            <a:r>
              <a:rPr lang="es-E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					047/2018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33513" indent="-342900">
              <a:lnSpc>
                <a:spcPct val="15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tabLst>
                <a:tab pos="5114925" algn="l"/>
              </a:tabLst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Monto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contrato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					Bs. 3’242.043,77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33513" indent="-342900">
              <a:lnSpc>
                <a:spcPct val="15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tabLst>
                <a:tab pos="5114925" algn="l"/>
              </a:tabLst>
            </a:pPr>
            <a:r>
              <a:rPr lang="es-B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Fecha </a:t>
            </a:r>
            <a:r>
              <a:rPr lang="es-BO" sz="24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B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orden </a:t>
            </a:r>
            <a:r>
              <a:rPr lang="es-BO" sz="24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B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proceder</a:t>
            </a:r>
            <a:r>
              <a:rPr lang="es-BO" sz="2400" dirty="0">
                <a:latin typeface="Arial" panose="020B0604020202020204" pitchFamily="34" charset="0"/>
                <a:cs typeface="Arial" panose="020B0604020202020204" pitchFamily="34" charset="0"/>
              </a:rPr>
              <a:t>:	</a:t>
            </a:r>
            <a:r>
              <a:rPr lang="es-B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	20/10/2018</a:t>
            </a:r>
            <a:endParaRPr lang="es-B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33513" indent="-342900">
              <a:lnSpc>
                <a:spcPct val="15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tabLst>
                <a:tab pos="5114925" algn="l"/>
              </a:tabLst>
            </a:pPr>
            <a:r>
              <a:rPr lang="es-B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Fecha </a:t>
            </a:r>
            <a:r>
              <a:rPr lang="es-BO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B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revista </a:t>
            </a:r>
            <a:r>
              <a:rPr lang="es-BO" sz="2400" dirty="0">
                <a:latin typeface="Arial" panose="020B0604020202020204" pitchFamily="34" charset="0"/>
                <a:cs typeface="Arial" panose="020B0604020202020204" pitchFamily="34" charset="0"/>
              </a:rPr>
              <a:t>de Conclusión:	</a:t>
            </a:r>
            <a:r>
              <a:rPr lang="es-B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19/8/2019</a:t>
            </a:r>
            <a:endParaRPr lang="es-B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33513" indent="-342900">
              <a:lnSpc>
                <a:spcPct val="15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tabLst>
                <a:tab pos="5114925" algn="l"/>
              </a:tabLst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Avance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ísico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previsto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(agosto 2019	)		100 %</a:t>
            </a:r>
          </a:p>
          <a:p>
            <a:pPr marL="1433513" indent="-342900">
              <a:lnSpc>
                <a:spcPct val="15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tabLst>
                <a:tab pos="5114925" algn="l"/>
              </a:tabLst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Avance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financiero previsto (diciembre 2019)	100%</a:t>
            </a:r>
          </a:p>
          <a:p>
            <a:pPr marL="1433513" indent="-342900">
              <a:lnSpc>
                <a:spcPct val="15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tabLst>
                <a:tab pos="5114925" algn="l"/>
              </a:tabLst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ClrTx/>
              <a:buNone/>
              <a:tabLst>
                <a:tab pos="5114925" algn="l"/>
              </a:tabLst>
            </a:pPr>
            <a:r>
              <a:rPr lang="es-E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FISCALIZACIÓN: EMPRESA 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MISICUNI</a:t>
            </a: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351584" y="116632"/>
            <a:ext cx="8229600" cy="764704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fontAlgn="base">
              <a:spcAft>
                <a:spcPct val="0"/>
              </a:spcAft>
            </a:pPr>
            <a:r>
              <a:rPr lang="es-BO" sz="3200" b="1" dirty="0">
                <a:latin typeface="Arial" panose="020B0604020202020204" pitchFamily="34" charset="0"/>
                <a:cs typeface="Arial" panose="020B0604020202020204" pitchFamily="34" charset="0"/>
              </a:rPr>
              <a:t>SUPERVISIÓN</a:t>
            </a:r>
          </a:p>
        </p:txBody>
      </p:sp>
    </p:spTree>
    <p:extLst>
      <p:ext uri="{BB962C8B-B14F-4D97-AF65-F5344CB8AC3E}">
        <p14:creationId xmlns:p14="http://schemas.microsoft.com/office/powerpoint/2010/main" val="408917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04"/>
            <a:ext cx="1235914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3780" y="5301209"/>
            <a:ext cx="116172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400" b="1" dirty="0" smtClean="0">
                <a:solidFill>
                  <a:srgbClr val="FFFF00"/>
                </a:solidFill>
                <a:latin typeface="Arial Black" pitchFamily="34" charset="0"/>
              </a:rPr>
              <a:t>DEPARTAMENTO SOCIOAMBIENTAL</a:t>
            </a:r>
            <a:endParaRPr lang="es-ES" sz="44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1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-1" y="0"/>
            <a:ext cx="12192001" cy="90872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ES_tradnl" sz="2400" dirty="0" smtClean="0">
                <a:solidFill>
                  <a:prstClr val="white"/>
                </a:solidFill>
                <a:latin typeface="Arial Black" pitchFamily="34" charset="0"/>
                <a:cs typeface="Arial" charset="0"/>
              </a:rPr>
              <a:t>DEPARTAMENTO SOCIOAMBIENTAL</a:t>
            </a:r>
            <a:endParaRPr lang="es-ES" sz="2400" dirty="0" smtClean="0">
              <a:solidFill>
                <a:prstClr val="white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 bwMode="auto">
          <a:xfrm>
            <a:off x="1343472" y="930587"/>
            <a:ext cx="10849690" cy="5946195"/>
          </a:xfrm>
          <a:prstGeom prst="rect">
            <a:avLst/>
          </a:prstGeom>
          <a:solidFill>
            <a:srgbClr val="92D050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0" algn="just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s-BO" sz="18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CREACIÓN</a:t>
            </a:r>
            <a:endParaRPr lang="es-BO" sz="1800" b="1" dirty="0">
              <a:solidFill>
                <a:prstClr val="black"/>
              </a:solidFill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0" algn="ctr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endParaRPr lang="es-BO" sz="1800" dirty="0" smtClean="0">
              <a:solidFill>
                <a:prstClr val="black"/>
              </a:solidFill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0" algn="just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s-BO" sz="1800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Este departamento fue creado el año 2007 como el Departamento de Medio Ambiente y Participación Social y </a:t>
            </a:r>
          </a:p>
          <a:p>
            <a:pPr marL="357188" indent="0" algn="just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s-BO" sz="1800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posteriormente, cambió de nombre el año 2015 como Departamento Socioambiental.</a:t>
            </a:r>
          </a:p>
          <a:p>
            <a:pPr marL="357188" indent="0" algn="just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endParaRPr lang="es-BO" sz="1800" b="1" dirty="0" smtClean="0">
              <a:solidFill>
                <a:prstClr val="black"/>
              </a:solidFill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0" algn="just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s-BO" sz="18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INTEGRANTES</a:t>
            </a:r>
            <a:endParaRPr lang="es-BO" sz="1800" b="1" dirty="0">
              <a:solidFill>
                <a:prstClr val="black"/>
              </a:solidFill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s-BO" sz="18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endParaRPr lang="es-BO" sz="1800" dirty="0" smtClean="0">
              <a:solidFill>
                <a:prstClr val="black"/>
              </a:solidFill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1950" indent="265113" algn="just"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1620838" algn="l"/>
              </a:tabLst>
            </a:pPr>
            <a:r>
              <a:rPr lang="es-BO" sz="1800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Resp. Unidad de Participación Social</a:t>
            </a:r>
          </a:p>
          <a:p>
            <a:pPr marL="361950" indent="265113" algn="just"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1620838" algn="l"/>
              </a:tabLst>
            </a:pPr>
            <a:r>
              <a:rPr lang="es-BO" sz="18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Ext. Conservación de la Cuenca</a:t>
            </a:r>
          </a:p>
          <a:p>
            <a:pPr marL="361950" indent="265113" algn="just"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1620838" algn="l"/>
              </a:tabLst>
            </a:pPr>
            <a:r>
              <a:rPr lang="es-BO" sz="18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Resp. Unidad de Medio Ambiente	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endParaRPr lang="es-BO" sz="1800" b="1" dirty="0" smtClean="0">
              <a:solidFill>
                <a:prstClr val="black"/>
              </a:solidFill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7188" indent="0" algn="just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s-BO" sz="18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PRINCIPALES ACTIVIDADES</a:t>
            </a:r>
            <a:endParaRPr lang="es-BO" sz="1800" b="1" dirty="0">
              <a:solidFill>
                <a:prstClr val="black"/>
              </a:solidFill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endParaRPr lang="es-BO" sz="1800" b="1" dirty="0" smtClean="0">
              <a:solidFill>
                <a:prstClr val="black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7063" indent="-265113" algn="just">
              <a:spcAft>
                <a:spcPts val="0"/>
              </a:spcAft>
              <a:buSzPts val="1000"/>
              <a:buFont typeface="+mj-lt"/>
              <a:buAutoNum type="arabicPeriod"/>
              <a:tabLst>
                <a:tab pos="985838" algn="l"/>
              </a:tabLst>
            </a:pPr>
            <a:r>
              <a:rPr lang="es-BO" sz="18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s-BO" sz="1800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onitoreo de la Licencia </a:t>
            </a:r>
            <a:r>
              <a:rPr lang="es-BO" sz="18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s-BO" sz="1800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mbiental DIA </a:t>
            </a:r>
            <a:r>
              <a:rPr lang="es-BO" sz="18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s-BO" sz="1800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° 612/08 del PROYECTO MÚLTIPLE MISICUNI FASE I</a:t>
            </a:r>
          </a:p>
          <a:p>
            <a:pPr marL="627063" indent="-265113" algn="just">
              <a:spcAft>
                <a:spcPts val="0"/>
              </a:spcAft>
              <a:buSzPts val="1000"/>
              <a:buFont typeface="+mj-lt"/>
              <a:buAutoNum type="arabicPeriod"/>
              <a:tabLst>
                <a:tab pos="985838" algn="l"/>
              </a:tabLst>
            </a:pPr>
            <a:r>
              <a:rPr lang="es-BO" sz="18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s-BO" sz="1800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iscalización Ambiental </a:t>
            </a:r>
            <a:r>
              <a:rPr lang="es-BO" sz="18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s-BO" sz="1800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onstrucción </a:t>
            </a:r>
            <a:r>
              <a:rPr lang="es-BO" sz="18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s-BO" sz="1800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resa, Contrato </a:t>
            </a:r>
            <a:r>
              <a:rPr lang="es-BO" sz="18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s-BO" sz="1800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° 044/2017</a:t>
            </a:r>
          </a:p>
          <a:p>
            <a:pPr marL="627063" indent="-265113" algn="just">
              <a:spcAft>
                <a:spcPts val="0"/>
              </a:spcAft>
              <a:buSzPts val="1000"/>
              <a:buFont typeface="+mj-lt"/>
              <a:buAutoNum type="arabicPeriod" startAt="3"/>
              <a:tabLst>
                <a:tab pos="985838" algn="l"/>
              </a:tabLst>
            </a:pPr>
            <a:r>
              <a:rPr lang="es-BO" sz="1800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Participación Social</a:t>
            </a:r>
          </a:p>
          <a:p>
            <a:pPr marL="627063" indent="-265113" algn="just" eaLnBrk="1" hangingPunct="1">
              <a:spcBef>
                <a:spcPct val="0"/>
              </a:spcBef>
              <a:spcAft>
                <a:spcPts val="0"/>
              </a:spcAft>
              <a:buSzPts val="1000"/>
              <a:buFont typeface="+mj-lt"/>
              <a:buAutoNum type="arabicPeriod" startAt="4"/>
              <a:tabLst>
                <a:tab pos="985838" algn="l"/>
              </a:tabLst>
            </a:pPr>
            <a:r>
              <a:rPr lang="es-BO" sz="1800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Riego </a:t>
            </a:r>
            <a:endParaRPr lang="es-BO" sz="1800" dirty="0">
              <a:solidFill>
                <a:prstClr val="black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27063" indent="-265113" algn="just" eaLnBrk="1" hangingPunct="1">
              <a:spcBef>
                <a:spcPct val="0"/>
              </a:spcBef>
              <a:spcAft>
                <a:spcPts val="0"/>
              </a:spcAft>
              <a:buSzPts val="1000"/>
              <a:buFont typeface="+mj-lt"/>
              <a:buAutoNum type="arabicPeriod" startAt="4"/>
              <a:tabLst>
                <a:tab pos="985838" algn="l"/>
              </a:tabLst>
            </a:pPr>
            <a:r>
              <a:rPr lang="es-BO" sz="18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Seguimiento a los componentes del Proyecto </a:t>
            </a:r>
            <a:r>
              <a:rPr lang="es-BO" sz="1800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BID</a:t>
            </a:r>
          </a:p>
          <a:p>
            <a:pPr marL="627063" indent="-265113" algn="just">
              <a:spcAft>
                <a:spcPts val="0"/>
              </a:spcAft>
              <a:buSzPts val="1000"/>
              <a:buFont typeface="+mj-lt"/>
              <a:buAutoNum type="arabicPeriod" startAt="4"/>
              <a:tabLst>
                <a:tab pos="985838" algn="l"/>
              </a:tabLst>
            </a:pPr>
            <a:r>
              <a:rPr lang="es-BO" sz="1800" dirty="0" smtClean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Otras </a:t>
            </a:r>
            <a:r>
              <a:rPr lang="es-BO" sz="18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actividades</a:t>
            </a:r>
          </a:p>
          <a:p>
            <a:pPr indent="0" algn="just">
              <a:spcAft>
                <a:spcPts val="0"/>
              </a:spcAft>
              <a:buSzPts val="1000"/>
              <a:buFont typeface="Arial" charset="0"/>
              <a:buNone/>
              <a:tabLst>
                <a:tab pos="180340" algn="l"/>
              </a:tabLst>
            </a:pPr>
            <a:endParaRPr lang="es-BO" sz="1600" dirty="0">
              <a:solidFill>
                <a:prstClr val="black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42913" indent="271463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s-BO" sz="1400" b="1" dirty="0" smtClean="0">
              <a:solidFill>
                <a:prstClr val="black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s-BO" sz="1400" b="1" dirty="0" smtClean="0">
              <a:solidFill>
                <a:prstClr val="black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endParaRPr lang="es-BO" sz="1400" b="1" dirty="0" smtClean="0">
              <a:solidFill>
                <a:prstClr val="black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0" algn="just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endParaRPr lang="es-BO" sz="1000" b="1" dirty="0" smtClean="0">
              <a:solidFill>
                <a:prstClr val="black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0" algn="just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endParaRPr lang="es-BO" sz="800" b="1" dirty="0">
              <a:solidFill>
                <a:prstClr val="black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83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10727"/>
              </p:ext>
            </p:extLst>
          </p:nvPr>
        </p:nvGraphicFramePr>
        <p:xfrm>
          <a:off x="1343472" y="929316"/>
          <a:ext cx="10848528" cy="5928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485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14913">
                <a:tc>
                  <a:txBody>
                    <a:bodyPr/>
                    <a:lstStyle/>
                    <a:p>
                      <a:pPr algn="ctr"/>
                      <a:r>
                        <a:rPr lang="es-BO" dirty="0" smtClean="0"/>
                        <a:t>ACTIVIDAD N° 1</a:t>
                      </a:r>
                      <a:endParaRPr lang="es-BO" dirty="0"/>
                    </a:p>
                  </a:txBody>
                  <a:tcPr marL="162560" marR="1625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576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BO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MONITOREO DE LA LICENCIA AMBIENTAL DEL PROYECTO MÚLTIPLE MISICUNI FASE I</a:t>
                      </a:r>
                      <a:endParaRPr kumimoji="0" lang="es-BO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62560" marR="1625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68010">
                <a:tc>
                  <a:txBody>
                    <a:bodyPr/>
                    <a:lstStyle/>
                    <a:p>
                      <a:pPr algn="just"/>
                      <a:r>
                        <a:rPr lang="es-BO" sz="2000" b="1" dirty="0" smtClean="0">
                          <a:latin typeface="Arial Narrow" panose="020B0606020202030204" pitchFamily="34" charset="0"/>
                        </a:rPr>
                        <a:t>ANTECEDENTES</a:t>
                      </a:r>
                    </a:p>
                    <a:p>
                      <a:pPr algn="just"/>
                      <a:endParaRPr lang="es-BO" sz="2000" b="0" dirty="0" smtClean="0">
                        <a:latin typeface="Arial Narrow" panose="020B0606020202030204" pitchFamily="34" charset="0"/>
                      </a:endParaRPr>
                    </a:p>
                    <a:p>
                      <a:pPr algn="just"/>
                      <a:r>
                        <a:rPr lang="es-BO" sz="2000" b="0" dirty="0" smtClean="0">
                          <a:latin typeface="Arial Narrow" panose="020B0606020202030204" pitchFamily="34" charset="0"/>
                        </a:rPr>
                        <a:t>La </a:t>
                      </a:r>
                      <a:r>
                        <a:rPr lang="es-BO" sz="2000" b="1" baseline="0" dirty="0" smtClean="0">
                          <a:latin typeface="Arial Narrow" panose="020B0606020202030204" pitchFamily="34" charset="0"/>
                        </a:rPr>
                        <a:t>D</a:t>
                      </a:r>
                      <a:r>
                        <a:rPr lang="es-BO" sz="2000" b="0" baseline="0" dirty="0" smtClean="0">
                          <a:latin typeface="Arial Narrow" panose="020B0606020202030204" pitchFamily="34" charset="0"/>
                        </a:rPr>
                        <a:t>eclaratoria de </a:t>
                      </a:r>
                      <a:r>
                        <a:rPr lang="es-BO" sz="2000" b="1" baseline="0" dirty="0" smtClean="0">
                          <a:latin typeface="Arial Narrow" panose="020B0606020202030204" pitchFamily="34" charset="0"/>
                        </a:rPr>
                        <a:t>I</a:t>
                      </a:r>
                      <a:r>
                        <a:rPr lang="es-BO" sz="2000" b="0" baseline="0" dirty="0" smtClean="0">
                          <a:latin typeface="Arial Narrow" panose="020B0606020202030204" pitchFamily="34" charset="0"/>
                        </a:rPr>
                        <a:t>mpacto </a:t>
                      </a:r>
                      <a:r>
                        <a:rPr lang="es-BO" sz="2000" b="1" baseline="0" dirty="0" smtClean="0">
                          <a:latin typeface="Arial Narrow" panose="020B0606020202030204" pitchFamily="34" charset="0"/>
                        </a:rPr>
                        <a:t>A</a:t>
                      </a:r>
                      <a:r>
                        <a:rPr lang="es-BO" sz="2000" b="0" baseline="0" dirty="0" smtClean="0">
                          <a:latin typeface="Arial Narrow" panose="020B0606020202030204" pitchFamily="34" charset="0"/>
                        </a:rPr>
                        <a:t>mbiental (</a:t>
                      </a:r>
                      <a:r>
                        <a:rPr lang="es-BO" sz="2000" b="1" baseline="0" dirty="0" smtClean="0">
                          <a:latin typeface="Arial Narrow" panose="020B0606020202030204" pitchFamily="34" charset="0"/>
                        </a:rPr>
                        <a:t>DIA</a:t>
                      </a:r>
                      <a:r>
                        <a:rPr lang="es-BO" sz="2000" b="0" baseline="0" dirty="0" smtClean="0">
                          <a:latin typeface="Arial Narrow" panose="020B0606020202030204" pitchFamily="34" charset="0"/>
                        </a:rPr>
                        <a:t>) del Proyecto Múltiple Misicuni Fase I, emitida el 22/07/98, por norma tiene que ser renovada cada 10 años, por la Dirección General de Medio Ambiente del  </a:t>
                      </a:r>
                      <a:r>
                        <a:rPr kumimoji="0" lang="es-BO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Ministerio de Medio Ambiente y Agua (</a:t>
                      </a:r>
                      <a:r>
                        <a:rPr lang="es-BO" sz="2000" b="0" baseline="0" dirty="0" smtClean="0">
                          <a:latin typeface="Arial Narrow" panose="020B0606020202030204" pitchFamily="34" charset="0"/>
                        </a:rPr>
                        <a:t>MMAyA).</a:t>
                      </a:r>
                    </a:p>
                    <a:p>
                      <a:pPr algn="just"/>
                      <a:endParaRPr lang="es-BO" sz="2000" b="0" baseline="0" dirty="0" smtClean="0">
                        <a:latin typeface="Arial Narrow" panose="020B0606020202030204" pitchFamily="34" charset="0"/>
                      </a:endParaRP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§"/>
                      </a:pPr>
                      <a:r>
                        <a:rPr lang="es-BO" sz="2000" b="0" baseline="0" dirty="0" smtClean="0">
                          <a:latin typeface="Arial Narrow" panose="020B0606020202030204" pitchFamily="34" charset="0"/>
                        </a:rPr>
                        <a:t>Primera Renovación (08/09/08): </a:t>
                      </a:r>
                      <a:r>
                        <a:rPr lang="es-BO" sz="2000" b="1" baseline="0" dirty="0" smtClean="0">
                          <a:latin typeface="Arial Narrow" panose="020B0606020202030204" pitchFamily="34" charset="0"/>
                        </a:rPr>
                        <a:t>DIA</a:t>
                      </a:r>
                      <a:r>
                        <a:rPr lang="es-BO" sz="2000" b="0" baseline="0" dirty="0" smtClean="0">
                          <a:latin typeface="Arial Narrow" panose="020B0606020202030204" pitchFamily="34" charset="0"/>
                        </a:rPr>
                        <a:t>  N° 612/08 como </a:t>
                      </a:r>
                      <a:r>
                        <a:rPr lang="es-BO" sz="2000" b="1" baseline="0" dirty="0" smtClean="0">
                          <a:latin typeface="Arial Narrow" panose="020B0606020202030204" pitchFamily="34" charset="0"/>
                        </a:rPr>
                        <a:t>L</a:t>
                      </a:r>
                      <a:r>
                        <a:rPr lang="es-BO" sz="2000" b="0" baseline="0" dirty="0" smtClean="0">
                          <a:latin typeface="Arial Narrow" panose="020B0606020202030204" pitchFamily="34" charset="0"/>
                        </a:rPr>
                        <a:t>icencia </a:t>
                      </a:r>
                      <a:r>
                        <a:rPr lang="es-BO" sz="2000" b="1" baseline="0" dirty="0" smtClean="0">
                          <a:latin typeface="Arial Narrow" panose="020B0606020202030204" pitchFamily="34" charset="0"/>
                        </a:rPr>
                        <a:t>A</a:t>
                      </a:r>
                      <a:r>
                        <a:rPr lang="es-BO" sz="2000" b="0" baseline="0" dirty="0" smtClean="0">
                          <a:latin typeface="Arial Narrow" panose="020B0606020202030204" pitchFamily="34" charset="0"/>
                        </a:rPr>
                        <a:t>mbiental </a:t>
                      </a:r>
                      <a:r>
                        <a:rPr lang="es-BO" sz="2000" b="1" baseline="0" dirty="0" smtClean="0">
                          <a:latin typeface="Arial Narrow" panose="020B0606020202030204" pitchFamily="34" charset="0"/>
                        </a:rPr>
                        <a:t>R</a:t>
                      </a:r>
                      <a:r>
                        <a:rPr lang="es-BO" sz="2000" b="0" baseline="0" dirty="0" smtClean="0">
                          <a:latin typeface="Arial Narrow" panose="020B0606020202030204" pitchFamily="34" charset="0"/>
                        </a:rPr>
                        <a:t>enovada (</a:t>
                      </a:r>
                      <a:r>
                        <a:rPr lang="es-BO" sz="2000" b="1" baseline="0" dirty="0" smtClean="0">
                          <a:latin typeface="Arial Narrow" panose="020B0606020202030204" pitchFamily="34" charset="0"/>
                        </a:rPr>
                        <a:t>LAR</a:t>
                      </a:r>
                      <a:r>
                        <a:rPr lang="es-BO" sz="2000" b="0" baseline="0" dirty="0" smtClean="0">
                          <a:latin typeface="Arial Narrow" panose="020B0606020202030204" pitchFamily="34" charset="0"/>
                        </a:rPr>
                        <a:t>).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§"/>
                      </a:pPr>
                      <a:r>
                        <a:rPr lang="es-BO" sz="2000" b="0" baseline="0" dirty="0" smtClean="0">
                          <a:latin typeface="Arial Narrow" panose="020B0606020202030204" pitchFamily="34" charset="0"/>
                        </a:rPr>
                        <a:t>Actualización (</a:t>
                      </a:r>
                      <a:r>
                        <a:rPr kumimoji="0" lang="es-BO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27/09/10)</a:t>
                      </a:r>
                      <a:r>
                        <a:rPr lang="es-BO" sz="2000" b="0" baseline="0" dirty="0" smtClean="0">
                          <a:latin typeface="Arial Narrow" panose="020B0606020202030204" pitchFamily="34" charset="0"/>
                        </a:rPr>
                        <a:t>: </a:t>
                      </a:r>
                      <a:r>
                        <a:rPr lang="es-BO" sz="2000" b="1" baseline="0" dirty="0" smtClean="0">
                          <a:latin typeface="Arial Narrow" panose="020B0606020202030204" pitchFamily="34" charset="0"/>
                        </a:rPr>
                        <a:t>DIA</a:t>
                      </a:r>
                      <a:r>
                        <a:rPr lang="es-BO" sz="2000" b="0" baseline="0" dirty="0" smtClean="0">
                          <a:latin typeface="Arial Narrow" panose="020B0606020202030204" pitchFamily="34" charset="0"/>
                        </a:rPr>
                        <a:t> N° 612/10 como </a:t>
                      </a:r>
                      <a:r>
                        <a:rPr lang="es-BO" sz="2000" b="1" baseline="0" dirty="0" smtClean="0">
                          <a:latin typeface="Arial Narrow" panose="020B0606020202030204" pitchFamily="34" charset="0"/>
                        </a:rPr>
                        <a:t>L</a:t>
                      </a:r>
                      <a:r>
                        <a:rPr lang="es-BO" sz="2000" b="0" baseline="0" dirty="0" smtClean="0">
                          <a:latin typeface="Arial Narrow" panose="020B0606020202030204" pitchFamily="34" charset="0"/>
                        </a:rPr>
                        <a:t>icencia </a:t>
                      </a:r>
                      <a:r>
                        <a:rPr lang="es-BO" sz="2000" b="1" baseline="0" dirty="0" smtClean="0">
                          <a:latin typeface="Arial Narrow" panose="020B0606020202030204" pitchFamily="34" charset="0"/>
                        </a:rPr>
                        <a:t>A</a:t>
                      </a:r>
                      <a:r>
                        <a:rPr lang="es-BO" sz="2000" b="0" baseline="0" dirty="0" smtClean="0">
                          <a:latin typeface="Arial Narrow" panose="020B0606020202030204" pitchFamily="34" charset="0"/>
                        </a:rPr>
                        <a:t>mbiental </a:t>
                      </a:r>
                      <a:r>
                        <a:rPr lang="es-BO" sz="2000" b="1" baseline="0" dirty="0" smtClean="0">
                          <a:latin typeface="Arial Narrow" panose="020B0606020202030204" pitchFamily="34" charset="0"/>
                        </a:rPr>
                        <a:t>A</a:t>
                      </a:r>
                      <a:r>
                        <a:rPr lang="es-BO" sz="2000" b="0" baseline="0" dirty="0" smtClean="0">
                          <a:latin typeface="Arial Narrow" panose="020B0606020202030204" pitchFamily="34" charset="0"/>
                        </a:rPr>
                        <a:t>ctualizada (</a:t>
                      </a:r>
                      <a:r>
                        <a:rPr lang="es-BO" sz="2000" b="1" baseline="0" dirty="0" smtClean="0">
                          <a:latin typeface="Arial Narrow" panose="020B0606020202030204" pitchFamily="34" charset="0"/>
                        </a:rPr>
                        <a:t>LAA</a:t>
                      </a:r>
                      <a:r>
                        <a:rPr lang="es-BO" sz="2000" b="0" baseline="0" dirty="0" smtClean="0">
                          <a:latin typeface="Arial Narrow" panose="020B0606020202030204" pitchFamily="34" charset="0"/>
                        </a:rPr>
                        <a:t>).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§"/>
                      </a:pPr>
                      <a:endParaRPr lang="es-BO" sz="2000" b="0" baseline="0" dirty="0" smtClean="0">
                        <a:latin typeface="Arial Narrow" panose="020B0606020202030204" pitchFamily="34" charset="0"/>
                      </a:endParaRPr>
                    </a:p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r>
                        <a:rPr lang="es-BO" sz="2000" b="1" baseline="0" dirty="0" smtClean="0">
                          <a:latin typeface="Arial Narrow" panose="020B0606020202030204" pitchFamily="34" charset="0"/>
                        </a:rPr>
                        <a:t>Instancias competentes</a:t>
                      </a:r>
                    </a:p>
                    <a:p>
                      <a:pPr marL="285750" indent="-285750" algn="just" rtl="0" eaLnBrk="1" latinLnBrk="0" hangingPunct="1">
                        <a:buFont typeface="Wingdings" panose="05000000000000000000" pitchFamily="2" charset="2"/>
                        <a:buChar char="§"/>
                        <a:tabLst>
                          <a:tab pos="265113" algn="l"/>
                        </a:tabLst>
                      </a:pPr>
                      <a:r>
                        <a:rPr kumimoji="0" lang="es-BO" sz="2000" b="1" kern="1200" baseline="0" noProof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kumimoji="0" lang="es-BO" sz="2000" b="0" kern="1200" baseline="0" noProof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utoridad </a:t>
                      </a:r>
                      <a:r>
                        <a:rPr kumimoji="0" lang="es-BO" sz="2000" b="1" kern="1200" baseline="0" noProof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kumimoji="0" lang="es-BO" sz="2000" b="0" kern="1200" baseline="0" noProof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mbiental </a:t>
                      </a:r>
                      <a:r>
                        <a:rPr kumimoji="0" lang="es-BO" sz="2000" b="1" kern="1200" baseline="0" noProof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es-BO" sz="2000" b="0" kern="1200" baseline="0" noProof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ompetente </a:t>
                      </a:r>
                      <a:r>
                        <a:rPr kumimoji="0" lang="es-BO" sz="2000" b="1" kern="1200" baseline="0" noProof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es-BO" sz="2000" b="0" kern="1200" baseline="0" noProof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acional (</a:t>
                      </a:r>
                      <a:r>
                        <a:rPr kumimoji="0" lang="es-BO" sz="2000" b="1" kern="1200" baseline="0" noProof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AACN</a:t>
                      </a:r>
                      <a:r>
                        <a:rPr kumimoji="0" lang="es-BO" sz="2000" b="0" kern="1200" baseline="0" noProof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): (MMAyA)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s-BO" sz="2000" b="0" kern="1200" baseline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BO" sz="2000" b="1" kern="1200" baseline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es-BO" sz="2000" b="0" kern="1200" baseline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rganismos </a:t>
                      </a:r>
                      <a:r>
                        <a:rPr kumimoji="0" lang="es-BO" sz="2000" b="1" kern="1200" baseline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s-BO" sz="2000" b="0" kern="1200" baseline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ectoriales </a:t>
                      </a:r>
                      <a:r>
                        <a:rPr kumimoji="0" lang="es-BO" sz="2000" b="1" kern="1200" baseline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es-BO" sz="2000" b="0" kern="1200" baseline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ompetentes (OSC’s): </a:t>
                      </a:r>
                      <a:r>
                        <a:rPr kumimoji="0" lang="es-BO" sz="2000" b="0" kern="1200" baseline="0" noProof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Ministerio de Energías y Servicio Nacional de Áreas Protegidas (SERNAP). </a:t>
                      </a:r>
                    </a:p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endParaRPr kumimoji="0" lang="es-BO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indent="0" algn="just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endParaRPr kumimoji="0" lang="es-BO" sz="1400" b="1" kern="1200" baseline="0" dirty="0" smtClean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62560" marR="162560">
                    <a:solidFill>
                      <a:srgbClr val="92D05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 bwMode="auto">
          <a:xfrm>
            <a:off x="-1" y="0"/>
            <a:ext cx="12192001" cy="90872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ES_tradnl" sz="2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DEPARTAMENTO SOCIOAMBIENTAL</a:t>
            </a:r>
            <a:endParaRPr lang="es-ES" sz="2400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54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162768"/>
              </p:ext>
            </p:extLst>
          </p:nvPr>
        </p:nvGraphicFramePr>
        <p:xfrm>
          <a:off x="1415480" y="929316"/>
          <a:ext cx="10776520" cy="5928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765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23346">
                <a:tc>
                  <a:txBody>
                    <a:bodyPr/>
                    <a:lstStyle/>
                    <a:p>
                      <a:pPr algn="ctr"/>
                      <a:r>
                        <a:rPr lang="es-BO" dirty="0" smtClean="0"/>
                        <a:t>ACTIVIDAD N° 1</a:t>
                      </a:r>
                      <a:endParaRPr lang="es-BO" dirty="0"/>
                    </a:p>
                  </a:txBody>
                  <a:tcPr marL="162560" marR="1625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27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BO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MONITOREO DE LA LICENCIA AMBIENTAL DEL PROYECTO MÚLTIPLE MISICUNI FASE I</a:t>
                      </a:r>
                      <a:endParaRPr kumimoji="0" lang="es-BO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62560" marR="1625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52549">
                <a:tc>
                  <a:txBody>
                    <a:bodyPr/>
                    <a:lstStyle/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endParaRPr kumimoji="0" lang="es-BO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r>
                        <a:rPr lang="es-BO" sz="2000" b="1" baseline="0" dirty="0" smtClean="0">
                          <a:latin typeface="Arial Narrow" panose="020B0606020202030204" pitchFamily="34" charset="0"/>
                        </a:rPr>
                        <a:t>RENOVACIÓN DE LA LICENCIA AMBIENTAL</a:t>
                      </a:r>
                    </a:p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endParaRPr lang="es-BO" sz="2000" b="1" baseline="0" dirty="0" smtClean="0">
                        <a:latin typeface="Arial Narrow" panose="020B0606020202030204" pitchFamily="34" charset="0"/>
                      </a:endParaRP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§"/>
                      </a:pPr>
                      <a:r>
                        <a:rPr lang="es-BO" sz="2000" b="0" baseline="0" dirty="0" smtClean="0">
                          <a:latin typeface="Arial Narrow" panose="020B0606020202030204" pitchFamily="34" charset="0"/>
                        </a:rPr>
                        <a:t>Entre el 29 de mayo y el 15 de octubre del año 2018, se recibieron y subsanaron las observaciones del Ministerio de Energías, a través de la Dirección General de Gestión Socioambiental y del SERNAP, a través de la Dirección Ejecutiva, obteniendo el visto bueno correspondiente.</a:t>
                      </a:r>
                    </a:p>
                    <a:p>
                      <a:pPr marL="285750" indent="-285750" algn="just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es-BO" sz="2000" b="0" kern="1200" baseline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En fecha 09/11/18 se reciben las observaciones del MMAyA, a través de la </a:t>
                      </a:r>
                      <a:r>
                        <a:rPr lang="es-BO" sz="2000" b="1" kern="1200" baseline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</a:t>
                      </a:r>
                      <a:r>
                        <a:rPr lang="es-BO" sz="2000" b="0" kern="1200" baseline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irección </a:t>
                      </a:r>
                      <a:r>
                        <a:rPr lang="es-BO" sz="2000" b="1" kern="1200" baseline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s-BO" sz="2000" b="0" kern="1200" baseline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eneral de </a:t>
                      </a:r>
                      <a:r>
                        <a:rPr lang="es-BO" sz="2000" b="1" kern="1200" baseline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</a:t>
                      </a:r>
                      <a:r>
                        <a:rPr lang="es-BO" sz="2000" b="0" kern="1200" baseline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edio </a:t>
                      </a:r>
                      <a:r>
                        <a:rPr lang="es-BO" sz="2000" b="1" kern="1200" baseline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s-BO" sz="2000" b="0" kern="1200" baseline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mbiente (</a:t>
                      </a:r>
                      <a:r>
                        <a:rPr lang="es-BO" sz="2000" b="1" kern="1200" baseline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DGMA</a:t>
                      </a:r>
                      <a:r>
                        <a:rPr lang="es-BO" sz="2000" b="0" kern="1200" baseline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), quien otorgó un plazo hasta el 01/02/19 para su corrección.</a:t>
                      </a:r>
                    </a:p>
                    <a:p>
                      <a:pPr marL="285750" indent="-285750" algn="just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es-BO" sz="2000" b="0" kern="1200" baseline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Actualmente el documento de renovación de la Licencia Ambiental está en dependencias de la </a:t>
                      </a:r>
                      <a:r>
                        <a:rPr lang="es-BO" sz="2000" b="1" kern="1200" baseline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DGMA</a:t>
                      </a:r>
                      <a:r>
                        <a:rPr lang="es-BO" sz="2000" b="0" kern="1200" baseline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para su aprobación final.</a:t>
                      </a:r>
                    </a:p>
                    <a:p>
                      <a:pPr marL="285750" indent="-285750" algn="just" defTabSz="914400" rtl="0" eaLnBrk="1" latinLnBrk="0" hangingPunct="1">
                        <a:buFont typeface="Wingdings" panose="05000000000000000000" pitchFamily="2" charset="2"/>
                        <a:buChar char="§"/>
                      </a:pPr>
                      <a:endParaRPr lang="es-BO" sz="2000" b="0" kern="1200" baseline="0" dirty="0" smtClean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indent="0" algn="just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kumimoji="0" lang="es-BO" sz="2000" b="1" kern="1200" baseline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ELABORACIÓN DE INFORMES DE MONITOREO AMBIENTAL</a:t>
                      </a:r>
                    </a:p>
                    <a:p>
                      <a:pPr marL="0" indent="0" algn="just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endParaRPr kumimoji="0" lang="es-BO" sz="2000" b="1" kern="1200" baseline="0" dirty="0" smtClean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s-BO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Elaboración del Informe de Monitoreo Ambiental (IMA) N° 17, acorde al </a:t>
                      </a:r>
                      <a:r>
                        <a:rPr kumimoji="0" lang="es-BO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</a:t>
                      </a:r>
                      <a:r>
                        <a:rPr kumimoji="0" lang="es-BO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lan de </a:t>
                      </a:r>
                      <a:r>
                        <a:rPr kumimoji="0" lang="es-BO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</a:t>
                      </a:r>
                      <a:r>
                        <a:rPr kumimoji="0" lang="es-BO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revención y </a:t>
                      </a:r>
                      <a:r>
                        <a:rPr kumimoji="0" lang="es-BO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s-BO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itigación –</a:t>
                      </a:r>
                      <a:r>
                        <a:rPr kumimoji="0" lang="es-BO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</a:t>
                      </a:r>
                      <a:r>
                        <a:rPr kumimoji="0" lang="es-BO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lan de </a:t>
                      </a:r>
                      <a:r>
                        <a:rPr kumimoji="0" lang="es-BO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kumimoji="0" lang="es-BO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cción y </a:t>
                      </a:r>
                      <a:r>
                        <a:rPr kumimoji="0" lang="es-BO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s-BO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eguimiento </a:t>
                      </a:r>
                      <a:r>
                        <a:rPr kumimoji="0" lang="es-BO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kumimoji="0" lang="es-BO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mbiental (</a:t>
                      </a:r>
                      <a:r>
                        <a:rPr kumimoji="0" lang="es-BO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PPM-PASA</a:t>
                      </a:r>
                      <a:r>
                        <a:rPr kumimoji="0" lang="es-BO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) aprobado.</a:t>
                      </a:r>
                    </a:p>
                    <a:p>
                      <a:pPr marL="0" indent="0" algn="just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endParaRPr kumimoji="0" lang="es-BO" sz="1400" b="1" kern="1200" baseline="0" dirty="0" smtClean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62560" marR="162560">
                    <a:solidFill>
                      <a:srgbClr val="92D05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 bwMode="auto">
          <a:xfrm>
            <a:off x="-1" y="0"/>
            <a:ext cx="12192001" cy="90872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ES_tradnl" sz="2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DEPARTAMENTO SOCIOAMBIENTAL</a:t>
            </a:r>
            <a:endParaRPr lang="es-ES" sz="2400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94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84107"/>
              </p:ext>
            </p:extLst>
          </p:nvPr>
        </p:nvGraphicFramePr>
        <p:xfrm>
          <a:off x="1" y="918955"/>
          <a:ext cx="12192000" cy="6854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77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843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94689">
                <a:tc>
                  <a:txBody>
                    <a:bodyPr/>
                    <a:lstStyle/>
                    <a:p>
                      <a:pPr algn="ctr"/>
                      <a:r>
                        <a:rPr lang="es-BO" dirty="0" smtClean="0"/>
                        <a:t>ACTIVIDAD N° 2</a:t>
                      </a:r>
                      <a:endParaRPr lang="es-BO" dirty="0"/>
                    </a:p>
                  </a:txBody>
                  <a:tcPr marL="162560" marR="1625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dirty="0" smtClean="0">
                          <a:latin typeface="Arial Narrow" panose="020B0606020202030204" pitchFamily="34" charset="0"/>
                        </a:rPr>
                        <a:t>FOTOGRAFÍAS</a:t>
                      </a:r>
                      <a:endParaRPr lang="es-BO" sz="1600" dirty="0">
                        <a:latin typeface="Arial Narrow" panose="020B0606020202030204" pitchFamily="34" charset="0"/>
                      </a:endParaRPr>
                    </a:p>
                  </a:txBody>
                  <a:tcPr marL="162560" marR="1625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80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FISCALIZACIÓN AMBIENTAL CONSTRUCCIÓN PRESA,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CONTRATO N° 044/2017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CONTRATISTA ÁLVAREZ LTDA.</a:t>
                      </a:r>
                    </a:p>
                  </a:txBody>
                  <a:tcPr marL="162560" marR="1625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s-BO" sz="1600" dirty="0">
                        <a:latin typeface="Arial Narrow" panose="020B0606020202030204" pitchFamily="34" charset="0"/>
                      </a:endParaRPr>
                    </a:p>
                  </a:txBody>
                  <a:tcPr marL="162560" marR="1625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84555"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MEDIO AMBIENTE</a:t>
                      </a:r>
                    </a:p>
                    <a:p>
                      <a:pPr marL="857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None/>
                        <a:tabLst>
                          <a:tab pos="180340" algn="l"/>
                        </a:tabLst>
                        <a:defRPr/>
                      </a:pPr>
                      <a:endParaRPr kumimoji="0" lang="es-BO" sz="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Ley 1333 de 1992</a:t>
                      </a:r>
                    </a:p>
                    <a:p>
                      <a:pPr marL="857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None/>
                        <a:tabLst>
                          <a:tab pos="180340" algn="l"/>
                        </a:tabLst>
                        <a:defRPr/>
                      </a:pPr>
                      <a:endParaRPr kumimoji="0" lang="es-BO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266700" marR="0" lvl="0" indent="-1809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Factor AGUA</a:t>
                      </a:r>
                    </a:p>
                    <a:p>
                      <a:pPr marL="266700" marR="0" lvl="0" indent="-1809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Factor AIRE</a:t>
                      </a:r>
                    </a:p>
                    <a:p>
                      <a:pPr marL="266700" marR="0" lvl="0" indent="-1809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Factor SUELO</a:t>
                      </a:r>
                    </a:p>
                    <a:p>
                      <a:pPr marL="266700" marR="0" lvl="0" indent="-1809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Factor ECOLOGÍA</a:t>
                      </a:r>
                    </a:p>
                    <a:p>
                      <a:pPr marL="266700" marR="0" lvl="0" indent="-1809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Factor SOCIOECOMÍA</a:t>
                      </a:r>
                    </a:p>
                    <a:p>
                      <a:pPr marL="857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None/>
                        <a:tabLst>
                          <a:tab pos="180340" algn="l"/>
                        </a:tabLst>
                        <a:defRPr/>
                      </a:pPr>
                      <a:endParaRPr kumimoji="0" lang="es-BO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2560" marR="1625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94415">
                <a:tc>
                  <a:txBody>
                    <a:bodyPr/>
                    <a:lstStyle/>
                    <a:p>
                      <a:pPr marL="857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None/>
                        <a:tabLst>
                          <a:tab pos="180340" algn="l"/>
                        </a:tabLst>
                        <a:defRPr/>
                      </a:pPr>
                      <a:endParaRPr kumimoji="0" lang="es-BO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2560" marR="1625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 bwMode="auto">
          <a:xfrm>
            <a:off x="-1" y="0"/>
            <a:ext cx="12192001" cy="90872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ES_tradnl" sz="2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DEPARTAMENTO SOCIOAMBIENTAL</a:t>
            </a:r>
            <a:endParaRPr lang="es-ES" sz="2400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28" name="Imagen 27" descr="H:\Imagenes Noviembre 2018\Agua\Toma de muestras agua SEDES (5)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17778"/>
          <a:stretch/>
        </p:blipFill>
        <p:spPr bwMode="auto">
          <a:xfrm>
            <a:off x="3505624" y="1321529"/>
            <a:ext cx="3285773" cy="14850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Imagen 2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7" b="20125"/>
          <a:stretch/>
        </p:blipFill>
        <p:spPr bwMode="auto">
          <a:xfrm>
            <a:off x="-3590486" y="3049418"/>
            <a:ext cx="2750332" cy="1150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Imagen 29" descr="E:\CARPETA 1\5. Fotografias\20161027_1032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696" y="3049419"/>
            <a:ext cx="3017464" cy="1353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n 30" descr="H:\Imagenes Noviembre 2018\SUELOS\Prevencion derrames (2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133" y="5967326"/>
            <a:ext cx="1893519" cy="1434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n 3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0" b="24667"/>
          <a:stretch/>
        </p:blipFill>
        <p:spPr bwMode="auto">
          <a:xfrm>
            <a:off x="6210481" y="5953623"/>
            <a:ext cx="3751327" cy="14440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Imagen 35" descr="IMG_543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941" y="4564731"/>
            <a:ext cx="3151657" cy="1330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Imagen 42" descr="H:\Imagenes Noviembre 2018\Capacitaciones\Capacitaciones (6)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1" y="4403378"/>
            <a:ext cx="2781099" cy="2920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n 23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063" y="4548790"/>
            <a:ext cx="2573093" cy="1289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n 24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t="18761" r="4090" b="6115"/>
          <a:stretch/>
        </p:blipFill>
        <p:spPr bwMode="auto">
          <a:xfrm>
            <a:off x="-3225347" y="5863813"/>
            <a:ext cx="2385192" cy="13395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Imagen 45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1" b="32632"/>
          <a:stretch/>
        </p:blipFill>
        <p:spPr bwMode="auto">
          <a:xfrm>
            <a:off x="3534208" y="5953623"/>
            <a:ext cx="2578947" cy="14573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Imagen 46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0486" y="4963229"/>
            <a:ext cx="3013287" cy="1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Imagen 47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480" y="4494598"/>
            <a:ext cx="2455056" cy="138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Imagen 48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038" y="3042225"/>
            <a:ext cx="2419825" cy="1361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Imagen 49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9"/>
          <a:stretch/>
        </p:blipFill>
        <p:spPr bwMode="auto">
          <a:xfrm>
            <a:off x="9182993" y="3049418"/>
            <a:ext cx="2971896" cy="1347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Imagen 51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2" b="22061"/>
          <a:stretch/>
        </p:blipFill>
        <p:spPr bwMode="auto">
          <a:xfrm>
            <a:off x="6851573" y="1321529"/>
            <a:ext cx="2640125" cy="14850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Imagen 52" descr="H:\Imagenes\Agua\Mtto planta purificacion (1).jpg"/>
          <p:cNvPicPr/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326" y="1321530"/>
            <a:ext cx="2649564" cy="1490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587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-1" y="0"/>
            <a:ext cx="12192001" cy="90872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ES_tradnl" sz="2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DEPARTAMENTO SOCIOAMBIENTAL</a:t>
            </a:r>
            <a:endParaRPr lang="es-ES" sz="2400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880059"/>
              </p:ext>
            </p:extLst>
          </p:nvPr>
        </p:nvGraphicFramePr>
        <p:xfrm>
          <a:off x="1" y="918955"/>
          <a:ext cx="12192000" cy="6669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77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843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94689">
                <a:tc>
                  <a:txBody>
                    <a:bodyPr/>
                    <a:lstStyle/>
                    <a:p>
                      <a:pPr algn="ctr"/>
                      <a:r>
                        <a:rPr lang="es-BO" dirty="0" smtClean="0"/>
                        <a:t>ACTIVIDAD N° 2</a:t>
                      </a:r>
                      <a:endParaRPr lang="es-BO" dirty="0"/>
                    </a:p>
                  </a:txBody>
                  <a:tcPr marL="162560" marR="1625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dirty="0" smtClean="0">
                          <a:latin typeface="Arial Narrow" panose="020B0606020202030204" pitchFamily="34" charset="0"/>
                        </a:rPr>
                        <a:t>FOTOGRAFÍAS</a:t>
                      </a:r>
                      <a:endParaRPr lang="es-BO" sz="1600" dirty="0">
                        <a:latin typeface="Arial Narrow" panose="020B0606020202030204" pitchFamily="34" charset="0"/>
                      </a:endParaRPr>
                    </a:p>
                  </a:txBody>
                  <a:tcPr marL="162560" marR="1625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80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FISCALIZACIÓN AMBIENTAL CONSTRUCCIÓN PRESA,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CONTRATO N° 044/2017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CONTRATISTA ÁLVAREZ LTDA.</a:t>
                      </a:r>
                    </a:p>
                  </a:txBody>
                  <a:tcPr marL="162560" marR="1625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s-BO" sz="1600" dirty="0">
                        <a:latin typeface="Arial Narrow" panose="020B0606020202030204" pitchFamily="34" charset="0"/>
                      </a:endParaRPr>
                    </a:p>
                  </a:txBody>
                  <a:tcPr marL="162560" marR="1625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1780">
                <a:tc>
                  <a:txBody>
                    <a:bodyPr/>
                    <a:lstStyle/>
                    <a:p>
                      <a:pPr marL="857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None/>
                        <a:tabLst>
                          <a:tab pos="180340" algn="l"/>
                        </a:tabLst>
                        <a:defRPr/>
                      </a:pPr>
                      <a:endParaRPr kumimoji="0" lang="es-BO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SEGURIDAD INDUSTRIAL</a:t>
                      </a:r>
                    </a:p>
                    <a:p>
                      <a:pPr marL="857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None/>
                        <a:tabLst>
                          <a:tab pos="180340" algn="l"/>
                        </a:tabLst>
                        <a:defRPr/>
                      </a:pPr>
                      <a:endParaRPr kumimoji="0" lang="es-BO" sz="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Decreto Ley  16998 de 1979</a:t>
                      </a:r>
                    </a:p>
                    <a:p>
                      <a:pPr marL="857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None/>
                        <a:tabLst>
                          <a:tab pos="180340" algn="l"/>
                        </a:tabLst>
                        <a:defRPr/>
                      </a:pPr>
                      <a:endParaRPr kumimoji="0" lang="es-BO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266700" marR="0" lvl="0" indent="-1809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Controles de alcoholemia</a:t>
                      </a:r>
                    </a:p>
                    <a:p>
                      <a:pPr marL="266700" marR="0" lvl="0" indent="-1809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Análisis Preliminar de Riesgos               </a:t>
                      </a:r>
                    </a:p>
                    <a:p>
                      <a:pPr marL="266700" marR="0" lvl="0" indent="-1809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Dotación y uso de Equipos de Protección Personal</a:t>
                      </a:r>
                    </a:p>
                    <a:p>
                      <a:pPr marL="266700" marR="0" lvl="0" indent="-1809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Accidentes e incidentes </a:t>
                      </a:r>
                    </a:p>
                    <a:p>
                      <a:pPr marL="266700" marR="0" lvl="0" indent="-1809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Señalización</a:t>
                      </a:r>
                    </a:p>
                    <a:p>
                      <a:pPr marL="266700" marR="0" lvl="0" indent="-1809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Capacitación y simulacros</a:t>
                      </a:r>
                    </a:p>
                    <a:p>
                      <a:pPr marL="857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None/>
                        <a:tabLst>
                          <a:tab pos="180340" algn="l"/>
                        </a:tabLst>
                        <a:defRPr/>
                      </a:pPr>
                      <a:endParaRPr kumimoji="0" lang="es-BO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2560" marR="1625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37190">
                <a:tc>
                  <a:txBody>
                    <a:bodyPr/>
                    <a:lstStyle/>
                    <a:p>
                      <a:pPr marL="857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None/>
                        <a:tabLst>
                          <a:tab pos="180340" algn="l"/>
                        </a:tabLst>
                        <a:defRPr/>
                      </a:pPr>
                      <a:endParaRPr kumimoji="0" lang="es-BO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2560" marR="1625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n 5" descr="H:\Imagenes Noviembre 2018\SSO\Alcoholemia (4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1" y="1412776"/>
            <a:ext cx="2395417" cy="165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r="6964"/>
          <a:stretch/>
        </p:blipFill>
        <p:spPr bwMode="auto">
          <a:xfrm>
            <a:off x="216569" y="5277043"/>
            <a:ext cx="5696904" cy="19805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61" b="37863"/>
          <a:stretch/>
        </p:blipFill>
        <p:spPr bwMode="auto">
          <a:xfrm>
            <a:off x="3785320" y="3303096"/>
            <a:ext cx="3173521" cy="18206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50" b="26875"/>
          <a:stretch/>
        </p:blipFill>
        <p:spPr bwMode="auto">
          <a:xfrm>
            <a:off x="6045451" y="1433364"/>
            <a:ext cx="2880305" cy="1638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49" y="3312206"/>
            <a:ext cx="4224469" cy="1778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 descr="C:\Users\clara1\Downloads\Bus transporte personal (1)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269" y="1412776"/>
            <a:ext cx="2949219" cy="165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19" b="15589"/>
          <a:stretch/>
        </p:blipFill>
        <p:spPr bwMode="auto">
          <a:xfrm>
            <a:off x="6065872" y="5270791"/>
            <a:ext cx="3582523" cy="19868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 b="5813"/>
          <a:stretch/>
        </p:blipFill>
        <p:spPr bwMode="auto">
          <a:xfrm>
            <a:off x="9770668" y="5251349"/>
            <a:ext cx="2262819" cy="1988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101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-1" y="0"/>
            <a:ext cx="12192001" cy="90872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ES_tradnl" sz="2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DEPARTAMENTO SOCIOAMBIENTAL</a:t>
            </a:r>
            <a:endParaRPr lang="es-ES" sz="2400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754059"/>
              </p:ext>
            </p:extLst>
          </p:nvPr>
        </p:nvGraphicFramePr>
        <p:xfrm>
          <a:off x="1" y="918957"/>
          <a:ext cx="12192000" cy="5939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77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843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07905">
                <a:tc>
                  <a:txBody>
                    <a:bodyPr/>
                    <a:lstStyle/>
                    <a:p>
                      <a:pPr algn="ctr"/>
                      <a:r>
                        <a:rPr lang="es-BO" dirty="0" smtClean="0"/>
                        <a:t>ACTIVIDAD N° 2</a:t>
                      </a:r>
                      <a:endParaRPr lang="es-BO" dirty="0"/>
                    </a:p>
                  </a:txBody>
                  <a:tcPr marL="162560" marR="1625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BO" sz="1600" dirty="0" smtClean="0">
                          <a:latin typeface="Arial Narrow" panose="020B0606020202030204" pitchFamily="34" charset="0"/>
                        </a:rPr>
                        <a:t>FOTOGRAFÍAS</a:t>
                      </a:r>
                      <a:endParaRPr lang="es-BO" sz="1600" dirty="0">
                        <a:latin typeface="Arial Narrow" panose="020B0606020202030204" pitchFamily="34" charset="0"/>
                      </a:endParaRPr>
                    </a:p>
                  </a:txBody>
                  <a:tcPr marL="162560" marR="1625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77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FISCALIZACIÓN AMBIENTAL CONSTRUCCIÓN PRESA,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CONTRATO N° 044/2017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CONTRATISTA ÁLVAREZ LTDA.</a:t>
                      </a:r>
                    </a:p>
                  </a:txBody>
                  <a:tcPr marL="162560" marR="1625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s-BO" sz="1600" dirty="0">
                        <a:latin typeface="Arial Narrow" panose="020B0606020202030204" pitchFamily="34" charset="0"/>
                      </a:endParaRPr>
                    </a:p>
                  </a:txBody>
                  <a:tcPr marL="162560" marR="1625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55966"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SALUD OCUPACIONAL</a:t>
                      </a:r>
                    </a:p>
                    <a:p>
                      <a:pPr marL="857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None/>
                        <a:tabLst>
                          <a:tab pos="180340" algn="l"/>
                        </a:tabLst>
                        <a:defRPr/>
                      </a:pPr>
                      <a:endParaRPr kumimoji="0" lang="es-BO" sz="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Decreto Ley 16998 de  1979</a:t>
                      </a:r>
                    </a:p>
                    <a:p>
                      <a:pPr marL="857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None/>
                        <a:tabLst>
                          <a:tab pos="180340" algn="l"/>
                        </a:tabLst>
                        <a:defRPr/>
                      </a:pPr>
                      <a:endParaRPr kumimoji="0" lang="es-BO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266700" marR="0" lvl="0" indent="-1809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Funcionamiento Posta Sanitaria</a:t>
                      </a:r>
                    </a:p>
                    <a:p>
                      <a:pPr marL="266700" marR="0" lvl="0" indent="-1809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Campañas de vacunación</a:t>
                      </a:r>
                    </a:p>
                    <a:p>
                      <a:pPr marL="266700" marR="0" lvl="0" indent="-1809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Control de Sanidad cocina, panadería, comedor</a:t>
                      </a:r>
                    </a:p>
                    <a:p>
                      <a:pPr marL="266700" marR="0" lvl="0" indent="-1809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Capacitación</a:t>
                      </a:r>
                    </a:p>
                    <a:p>
                      <a:pPr marL="266700" marR="0" lvl="0" indent="-1809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Control de condiciones de alojamiento y alimentación.</a:t>
                      </a:r>
                    </a:p>
                  </a:txBody>
                  <a:tcPr marL="162560" marR="1625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BO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57388">
                <a:tc>
                  <a:txBody>
                    <a:bodyPr/>
                    <a:lstStyle/>
                    <a:p>
                      <a:pPr marL="266700" marR="0" lvl="0" indent="-1809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180340" algn="l"/>
                        </a:tabLst>
                        <a:defRPr/>
                      </a:pPr>
                      <a:endParaRPr kumimoji="0" lang="es-BO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2560" marR="1625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Imagen 7" descr="H:\Imagenes Noviembre 2018\SOCIOAMBIENTAL\Provision refrescos 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926" y="4393218"/>
            <a:ext cx="2510073" cy="227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H:\Imagenes Noviembre 2018\SOCIOAMBIENTAL\Lmpza baños duchas letrinas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236" y="4362990"/>
            <a:ext cx="3007752" cy="228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H:\Imagenes Noviembre 2018\SOCIOAMBIENTAL\Fumigacion (1)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4" r="31575"/>
          <a:stretch/>
        </p:blipFill>
        <p:spPr bwMode="auto">
          <a:xfrm>
            <a:off x="9373088" y="4333456"/>
            <a:ext cx="2488801" cy="2311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" b="27501"/>
          <a:stretch/>
        </p:blipFill>
        <p:spPr bwMode="auto">
          <a:xfrm>
            <a:off x="5929569" y="1547798"/>
            <a:ext cx="3300420" cy="23201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0" b="25317"/>
          <a:stretch/>
        </p:blipFill>
        <p:spPr bwMode="auto">
          <a:xfrm>
            <a:off x="331285" y="4967244"/>
            <a:ext cx="2694957" cy="1748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270" y="1550578"/>
            <a:ext cx="2325253" cy="233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925" y="1535478"/>
            <a:ext cx="1865456" cy="2332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560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597032"/>
              </p:ext>
            </p:extLst>
          </p:nvPr>
        </p:nvGraphicFramePr>
        <p:xfrm>
          <a:off x="1" y="932754"/>
          <a:ext cx="12192000" cy="5827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96000"/>
              </a:tblGrid>
              <a:tr h="368409">
                <a:tc>
                  <a:txBody>
                    <a:bodyPr/>
                    <a:lstStyle/>
                    <a:p>
                      <a:pPr algn="ctr">
                        <a:tabLst>
                          <a:tab pos="7985125" algn="l"/>
                        </a:tabLst>
                      </a:pPr>
                      <a:r>
                        <a:rPr lang="es-BO" dirty="0" smtClean="0"/>
                        <a:t>ACTIVIDAD N° 3</a:t>
                      </a:r>
                      <a:endParaRPr lang="es-BO" dirty="0"/>
                    </a:p>
                  </a:txBody>
                  <a:tcPr marL="162560" marR="1625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7985125" algn="l"/>
                        </a:tabLst>
                      </a:pPr>
                      <a:r>
                        <a:rPr lang="es-BO" dirty="0" smtClean="0"/>
                        <a:t>ACTIVIDAD 4</a:t>
                      </a:r>
                      <a:endParaRPr lang="es-BO" dirty="0"/>
                    </a:p>
                  </a:txBody>
                  <a:tcPr marL="162560" marR="1625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91733">
                <a:tc rowSpan="3">
                  <a:txBody>
                    <a:bodyPr/>
                    <a:lstStyle/>
                    <a:p>
                      <a:pPr marL="3429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+mj-lt"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kumimoji="0" lang="es-BO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PARTICIPACIÓN SOCIAL</a:t>
                      </a:r>
                    </a:p>
                    <a:p>
                      <a:pPr marL="0" marR="0" lvl="0" indent="0" algn="just" defTabSz="847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None/>
                        <a:tabLst>
                          <a:tab pos="180340" algn="l"/>
                        </a:tabLst>
                        <a:defRPr/>
                      </a:pPr>
                      <a:endParaRPr lang="es-BO" sz="1400" b="1" kern="1200" baseline="0" noProof="0" dirty="0" smtClean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8477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None/>
                        <a:tabLst>
                          <a:tab pos="180340" algn="l"/>
                        </a:tabLst>
                        <a:defRPr/>
                      </a:pPr>
                      <a:endParaRPr lang="es-BO" sz="1400" b="1" kern="1200" baseline="0" noProof="0" dirty="0" smtClean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176213" marR="0" lvl="0" indent="0" algn="just" defTabSz="7778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712788" algn="l"/>
                          <a:tab pos="6731000" algn="l"/>
                          <a:tab pos="7804150" algn="l"/>
                          <a:tab pos="8166100" algn="l"/>
                        </a:tabLst>
                        <a:defRPr/>
                      </a:pPr>
                      <a:r>
                        <a:rPr lang="es-BO" sz="1400" b="1" kern="1200" baseline="0" noProof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Comisión de Alto Nivel: </a:t>
                      </a:r>
                      <a:r>
                        <a:rPr lang="es-BO" sz="1400" kern="1200" baseline="0" noProof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Desde el año 2011, se continuará con la asistencia a las reuniones ordinarias cada 25 del mes, con Gobernación, Alcaldía Quillacollo, Parque Nacional Tunari, Asambleístas, comunidades y Empresa Misicuni y reuniones extraordinarias.</a:t>
                      </a:r>
                    </a:p>
                    <a:p>
                      <a:pPr marL="176213" marR="0" lvl="0" indent="0" algn="just" defTabSz="7778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712788" algn="l"/>
                          <a:tab pos="6731000" algn="l"/>
                          <a:tab pos="7804150" algn="l"/>
                          <a:tab pos="8166100" algn="l"/>
                        </a:tabLst>
                        <a:defRPr/>
                      </a:pPr>
                      <a:endParaRPr lang="es-BO" sz="1400" kern="1200" baseline="0" noProof="0" dirty="0" smtClean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176213" marR="0" lvl="0" indent="0" algn="just" defTabSz="7778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712788" algn="l"/>
                          <a:tab pos="6731000" algn="l"/>
                          <a:tab pos="7804150" algn="l"/>
                          <a:tab pos="8166100" algn="l"/>
                        </a:tabLst>
                        <a:defRPr/>
                      </a:pPr>
                      <a:r>
                        <a:rPr lang="es-BO" sz="1400" b="1" kern="1200" baseline="0" noProof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Molle Molle: </a:t>
                      </a:r>
                      <a:r>
                        <a:rPr lang="es-BO" sz="1400" kern="1200" baseline="0" noProof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Reuniones extraordinarias para coordinar la dotación de agua de riego como continuidad al Plan Inmediato, a través del embalse de compensación a las comunidades Molle Molle y Jove Rancho (prom. 80 – 85 l/s).</a:t>
                      </a:r>
                    </a:p>
                    <a:p>
                      <a:pPr marL="176213" marR="0" lvl="0" indent="0" algn="just" defTabSz="7778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None/>
                        <a:tabLst>
                          <a:tab pos="712788" algn="l"/>
                          <a:tab pos="6731000" algn="l"/>
                          <a:tab pos="7804150" algn="l"/>
                          <a:tab pos="8166100" algn="l"/>
                        </a:tabLst>
                        <a:defRPr/>
                      </a:pPr>
                      <a:r>
                        <a:rPr lang="es-BO" sz="1400" kern="1200" baseline="0" noProof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76213" marR="0" lvl="0" indent="0" algn="just" defTabSz="7778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712788" algn="l"/>
                          <a:tab pos="6731000" algn="l"/>
                          <a:tab pos="7804150" algn="l"/>
                          <a:tab pos="8166100" algn="l"/>
                        </a:tabLst>
                        <a:defRPr/>
                      </a:pPr>
                      <a:r>
                        <a:rPr kumimoji="0" lang="es-BO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Comunidades colindantes al río Chijllahuiri: </a:t>
                      </a: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Coordinación</a:t>
                      </a:r>
                      <a:r>
                        <a:rPr kumimoji="0" lang="es-BO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para que puedan aprovechar las aguas provenientes de la Hidroeléctrica a través de ese río, con caudal aprox. en punto pico hasta 1 m</a:t>
                      </a: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ᶟ</a:t>
                      </a: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/s. de enero a diciembre. Para ello, los comunarios han habilitado sistemas y tomas de agua. </a:t>
                      </a:r>
                    </a:p>
                    <a:p>
                      <a:pPr marL="176213" marR="0" lvl="0" indent="0" algn="just" defTabSz="7778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None/>
                        <a:tabLst>
                          <a:tab pos="712788" algn="l"/>
                          <a:tab pos="6731000" algn="l"/>
                          <a:tab pos="7804150" algn="l"/>
                          <a:tab pos="8166100" algn="l"/>
                        </a:tabLst>
                        <a:defRPr/>
                      </a:pPr>
                      <a:endParaRPr kumimoji="0" lang="es-BO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76213" marR="0" lvl="0" indent="0" algn="just" defTabSz="7778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712788" algn="l"/>
                          <a:tab pos="6731000" algn="l"/>
                          <a:tab pos="7804150" algn="l"/>
                          <a:tab pos="8166100" algn="l"/>
                        </a:tabLst>
                        <a:defRPr/>
                      </a:pPr>
                      <a:r>
                        <a:rPr kumimoji="0" lang="es-BO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Kaluyo:</a:t>
                      </a: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Coordinación para la repartición del agua de riego a las comunidades Kalyo, Liriuni, Chocaya y Okhosuru (80 l/s).</a:t>
                      </a:r>
                    </a:p>
                    <a:p>
                      <a:pPr marL="176213" marR="0" lvl="0" indent="0" algn="just" defTabSz="7778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None/>
                        <a:tabLst>
                          <a:tab pos="712788" algn="l"/>
                          <a:tab pos="6731000" algn="l"/>
                          <a:tab pos="7804150" algn="l"/>
                          <a:tab pos="8166100" algn="l"/>
                        </a:tabLst>
                        <a:defRPr/>
                      </a:pPr>
                      <a:endParaRPr kumimoji="0" lang="es-BO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76213" marR="0" lvl="0" indent="0" algn="just" defTabSz="7778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712788" algn="l"/>
                          <a:tab pos="6731000" algn="l"/>
                          <a:tab pos="7804150" algn="l"/>
                          <a:tab pos="8166100" algn="l"/>
                        </a:tabLst>
                        <a:defRPr/>
                      </a:pPr>
                      <a:r>
                        <a:rPr kumimoji="0" lang="es-BO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s-BO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Comunidades aguas abajo Presa: </a:t>
                      </a:r>
                      <a:r>
                        <a:rPr kumimoji="0" lang="es-BO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Asistencia a reuniones para la implementación del PADE (Totorani, Icari, Villa Sombrerito y Jatun Pampa).</a:t>
                      </a:r>
                    </a:p>
                  </a:txBody>
                  <a:tcPr marL="162560" marR="1625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BO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RIEGO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BO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Coordinación permanente con las comunidades de la primera fase del Proyecto Múltiple </a:t>
                      </a: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Misicuni </a:t>
                      </a: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para la implementación del Componente Riego Misicuni</a:t>
                      </a: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BO" sz="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62560" marR="1625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8409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985125" algn="l"/>
                        </a:tabLst>
                        <a:defRPr/>
                      </a:pPr>
                      <a:r>
                        <a:rPr kumimoji="0" lang="es-BO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ACTIVIDAD 5</a:t>
                      </a:r>
                    </a:p>
                  </a:txBody>
                  <a:tcPr marL="162560" marR="1625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8995">
                <a:tc v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6213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Contrato de Préstamo BOL-2241 entre el Estado Plurinacional de Bolivia y el BID, por 5 millones de dólares.</a:t>
                      </a:r>
                    </a:p>
                    <a:p>
                      <a:pPr marL="176213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s-BO" sz="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360363" marR="0" lvl="0" indent="-1841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Seguimiento, evaluación y mantenimiento de las obras del Proyecto BID:</a:t>
                      </a:r>
                    </a:p>
                    <a:p>
                      <a:pPr marL="176213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1073150" algn="l"/>
                        </a:tabLst>
                        <a:defRPr/>
                      </a:pP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        Microriego</a:t>
                      </a:r>
                    </a:p>
                    <a:p>
                      <a:pPr marL="176213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1073150" algn="l"/>
                        </a:tabLst>
                        <a:defRPr/>
                      </a:pP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        Carpas Solares</a:t>
                      </a:r>
                    </a:p>
                    <a:p>
                      <a:pPr marL="176213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1073150" algn="l"/>
                        </a:tabLst>
                        <a:defRPr/>
                      </a:pP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        Forestación</a:t>
                      </a:r>
                    </a:p>
                    <a:p>
                      <a:pPr marL="176213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1073150" algn="l"/>
                        </a:tabLst>
                        <a:defRPr/>
                      </a:pP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        Obras de conservación y protección de la cuenca</a:t>
                      </a:r>
                    </a:p>
                    <a:p>
                      <a:pPr marL="176213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s-BO" sz="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360363" marR="0" lvl="0" indent="-1841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Mantenimiento a Forestación: Refallo (reposición) y plantaciones nuevas de pinos y kewiñas en las áreas intervenidas en el contorno del Embalse Misicuni y en el Estribo Izquierdo de la Presa, previo al inicio de la época de lluvias (octubre- noviembre 2019).</a:t>
                      </a:r>
                    </a:p>
                    <a:p>
                      <a:pPr marL="1762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1073150" algn="l"/>
                          <a:tab pos="8070850" algn="l"/>
                        </a:tabLst>
                        <a:defRPr/>
                      </a:pPr>
                      <a:endParaRPr kumimoji="0" lang="es-BO" sz="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60363" marR="0" lvl="0" indent="-1841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Cursos de capacitación en manejo de carpas solares (107), en cada comunidad.</a:t>
                      </a:r>
                    </a:p>
                    <a:p>
                      <a:pPr marL="360363" marR="0" lvl="0" indent="-1841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Coordinación con personeros de la Alcaldía de Quillacollo para la ampliación y funcionamiento del sistema de riego Yana Khocha.</a:t>
                      </a:r>
                    </a:p>
                    <a:p>
                      <a:pPr marL="176213" indent="0" algn="just" defTabSz="777875" rtl="0" eaLnBrk="1" latinLnBrk="0" hangingPunct="1">
                        <a:buFont typeface="Wingdings" panose="05000000000000000000" pitchFamily="2" charset="2"/>
                        <a:buNone/>
                        <a:tabLst>
                          <a:tab pos="712788" algn="l"/>
                          <a:tab pos="6731000" algn="l"/>
                          <a:tab pos="7804150" algn="l"/>
                          <a:tab pos="8166100" algn="l"/>
                        </a:tabLst>
                      </a:pPr>
                      <a:endParaRPr lang="es-BO" sz="1300" kern="1200" baseline="0" dirty="0" smtClean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62560" marR="1625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 bwMode="auto">
          <a:xfrm>
            <a:off x="-1" y="0"/>
            <a:ext cx="12192001" cy="90872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ES_tradnl" sz="2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DEPARTAMENTO SOCIOAMBIENTAL</a:t>
            </a:r>
            <a:endParaRPr lang="es-ES" sz="2400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8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ESTRUCTURA ORGANIZACIONAL Y RECURSOS HUMANOS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59496" y="1772816"/>
            <a:ext cx="10153128" cy="4320480"/>
          </a:xfrm>
        </p:spPr>
        <p:txBody>
          <a:bodyPr>
            <a:noAutofit/>
          </a:bodyPr>
          <a:lstStyle/>
          <a:p>
            <a:pPr marL="82296" indent="0" algn="just">
              <a:buNone/>
            </a:pPr>
            <a:r>
              <a:rPr lang="es-ES" sz="3600" dirty="0" smtClean="0"/>
              <a:t>El Directorio es el órgano jerárquico superior de la </a:t>
            </a:r>
            <a:r>
              <a:rPr lang="es-ES" sz="3600" dirty="0"/>
              <a:t>E</a:t>
            </a:r>
            <a:r>
              <a:rPr lang="es-ES" sz="3600" dirty="0" smtClean="0"/>
              <a:t>mpresa Misicuni, y tiene la potestad de definir los objetivos, políticas y resoluciones que determinen sus acciones y actividades, como también todas las estrategias de Misicuni con facultades deliberantes, normativas y fiscalizadoras.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34005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 bwMode="auto">
          <a:xfrm>
            <a:off x="-1" y="0"/>
            <a:ext cx="12192001" cy="90872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ES_tradnl" sz="2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DEPARTAMENTO SOCIOAMBIENTAL</a:t>
            </a:r>
            <a:endParaRPr lang="es-ES" sz="2400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12192000" cy="5945733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142368"/>
              </p:ext>
            </p:extLst>
          </p:nvPr>
        </p:nvGraphicFramePr>
        <p:xfrm>
          <a:off x="18485" y="908721"/>
          <a:ext cx="12192000" cy="5945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33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751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63552"/>
              </a:tblGrid>
              <a:tr h="4102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BO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OTRAS ACTIVIDADES</a:t>
                      </a:r>
                    </a:p>
                  </a:txBody>
                  <a:tcPr marL="202917" marR="202917" marT="57070" marB="570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BO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52188" marR="152188" marT="57070" marB="570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BO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80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BO" sz="16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ACTIVIDAD</a:t>
                      </a:r>
                      <a:endParaRPr kumimoji="0" lang="es-BO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202917" marR="202917" marT="57070" marB="570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BO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DESCRIPCIÓN</a:t>
                      </a:r>
                    </a:p>
                  </a:txBody>
                  <a:tcPr marL="202917" marR="202917" marT="57070" marB="570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BO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FECHA</a:t>
                      </a:r>
                    </a:p>
                  </a:txBody>
                  <a:tcPr marL="202917" marR="202917" marT="57070" marB="570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74341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IMPLEMENTACIÓN DEL PLAN DE ACCIÓN DURANTE EMERGENCIAS – PADE  (SISTEMAS DE COMUNICACIÓN, ALARMAS, </a:t>
                      </a:r>
                      <a:r>
                        <a:rPr kumimoji="0" lang="es-BO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SEÑALIZACIÓN</a:t>
                      </a: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, SENDEROS, </a:t>
                      </a:r>
                      <a:r>
                        <a:rPr kumimoji="0" lang="es-BO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CAPACITACIÓN</a:t>
                      </a: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)</a:t>
                      </a:r>
                      <a:endParaRPr kumimoji="0" lang="es-BO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202917" marR="202917" marT="57070" marB="570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s-BO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CAPACITACIÓN</a:t>
                      </a:r>
                    </a:p>
                    <a:p>
                      <a:pPr marL="176213" marR="0" lvl="0" indent="-176213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Taller 1:  Socialización del Proyecto Múltiple Misicuni a los habitantes de las comunidades ubicadas aguas abajo de la Presa (Icari y Jatun Pampa): Seguridad y Riesgos.</a:t>
                      </a:r>
                    </a:p>
                    <a:p>
                      <a:pPr marL="176213" marR="0" lvl="0" indent="-176213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Taller 2:  Socialización sobre la implementación del PADE. </a:t>
                      </a:r>
                    </a:p>
                    <a:p>
                      <a:pPr marL="176213" marR="0" lvl="0" indent="-176213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Actividad: Actualización del Diagnóstico socioeconómico de las comunidades Icari y Jatun Pampa.</a:t>
                      </a:r>
                    </a:p>
                    <a:p>
                      <a:pPr marL="176213" marR="0" lvl="0" indent="-176213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Taller 3: Simulacros.</a:t>
                      </a:r>
                    </a:p>
                  </a:txBody>
                  <a:tcPr marL="202917" marR="202917" marT="57070" marB="570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Febrero y abril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de 2019</a:t>
                      </a:r>
                    </a:p>
                  </a:txBody>
                  <a:tcPr marL="202917" marR="202917" marT="57070" marB="570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7623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BO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52188" marR="152188" marT="57070" marB="570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s-BO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2. SEÑALIZACIÓN</a:t>
                      </a:r>
                    </a:p>
                    <a:p>
                      <a:pPr marL="176213" marR="0" lvl="0" indent="-176213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Complementación señalización PADE (Comunidades Icari y Jatun Pampa).</a:t>
                      </a:r>
                    </a:p>
                    <a:p>
                      <a:pPr marL="176213" marR="0" lvl="0" indent="-176213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Implementos de señalización, seguridad y otros.</a:t>
                      </a:r>
                    </a:p>
                    <a:p>
                      <a:pPr marL="176213" marR="0" lvl="0" indent="-176213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Implementación de extintores en diferentes sectores.</a:t>
                      </a:r>
                    </a:p>
                  </a:txBody>
                  <a:tcPr marL="202917" marR="202917" marT="57070" marB="570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Septiembre 2019</a:t>
                      </a:r>
                    </a:p>
                  </a:txBody>
                  <a:tcPr marL="202917" marR="202917" marT="57070" marB="570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5515">
                <a:tc>
                  <a:txBody>
                    <a:bodyPr/>
                    <a:lstStyle/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r>
                        <a:rPr lang="es-BO" sz="1400" kern="1200" baseline="0" noProof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MANTENIMIENTO DE CAMINOS, ENLACE ENTRE LA PRESA - COCHA MAYU CON EQUIPO PESADO</a:t>
                      </a:r>
                    </a:p>
                  </a:txBody>
                  <a:tcPr marL="202917" marR="202917" marT="57070" marB="570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Mantenimiento del tramo Estribo derecho de la Presa – Comunidad Cocha Mayu (Sector Olirio Pampa), mediante el alquiler de equipo pesado para la conformación y mantenimiento del camino de acceso a la comunidad.</a:t>
                      </a:r>
                    </a:p>
                  </a:txBody>
                  <a:tcPr marL="202917" marR="202917" marT="57070" marB="570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BO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Julio – agosto 2019</a:t>
                      </a:r>
                    </a:p>
                  </a:txBody>
                  <a:tcPr marL="202917" marR="202917" marT="57070" marB="570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232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761967" y="2752725"/>
            <a:ext cx="10972800" cy="1143000"/>
          </a:xfrm>
        </p:spPr>
        <p:txBody>
          <a:bodyPr>
            <a:noAutofit/>
          </a:bodyPr>
          <a:lstStyle/>
          <a:p>
            <a:pPr algn="ctr"/>
            <a:r>
              <a:rPr lang="es-ES" sz="7200" b="1" dirty="0" smtClean="0"/>
              <a:t>ASESORIA LEGAL</a:t>
            </a:r>
            <a:endParaRPr lang="es-ES" sz="7200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33" y="160338"/>
            <a:ext cx="1824203" cy="225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Resultado de imagen para LEG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267" y="404664"/>
            <a:ext cx="32385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Resultado de imagen para diosa de la justicia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303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15480" y="1988840"/>
            <a:ext cx="10252720" cy="388843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ES" sz="2800" dirty="0" smtClean="0">
                <a:latin typeface="+mj-lt"/>
              </a:rPr>
              <a:t>Se procederá al Asesoramiento a </a:t>
            </a:r>
            <a:r>
              <a:rPr lang="es-ES" sz="2800" dirty="0">
                <a:latin typeface="+mj-lt"/>
              </a:rPr>
              <a:t>la Máxima Autoridad Ejecutiva </a:t>
            </a:r>
            <a:r>
              <a:rPr lang="es-ES" sz="2800" dirty="0" smtClean="0">
                <a:latin typeface="+mj-lt"/>
              </a:rPr>
              <a:t>y Presidencia en </a:t>
            </a:r>
            <a:r>
              <a:rPr lang="es-ES" sz="2800" dirty="0">
                <a:latin typeface="+mj-lt"/>
              </a:rPr>
              <a:t>todos los aspectos jurídicos – legales, así como también </a:t>
            </a:r>
            <a:r>
              <a:rPr lang="es-ES" sz="2800" dirty="0" smtClean="0">
                <a:latin typeface="+mj-lt"/>
              </a:rPr>
              <a:t>se prestará asesoramiento, </a:t>
            </a:r>
            <a:r>
              <a:rPr lang="es-ES" sz="2800" dirty="0">
                <a:latin typeface="+mj-lt"/>
              </a:rPr>
              <a:t>apoyo jurídico legal integral a la Gerencia Administrativa </a:t>
            </a:r>
            <a:r>
              <a:rPr lang="es-ES" sz="2800" dirty="0" smtClean="0">
                <a:latin typeface="+mj-lt"/>
              </a:rPr>
              <a:t>Financiera, </a:t>
            </a:r>
            <a:r>
              <a:rPr lang="es-ES" sz="2800" dirty="0">
                <a:latin typeface="+mj-lt"/>
              </a:rPr>
              <a:t>Gerencia </a:t>
            </a:r>
            <a:r>
              <a:rPr lang="es-ES" sz="2800" dirty="0" smtClean="0">
                <a:latin typeface="+mj-lt"/>
              </a:rPr>
              <a:t>Técnica y a toda la estructura organizacional cuando así lo requieran. </a:t>
            </a:r>
            <a:endParaRPr lang="es-ES" sz="1050" dirty="0">
              <a:latin typeface="+mj-lt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9416" y="62068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s-ES" sz="6000" b="1" dirty="0" smtClean="0"/>
              <a:t>ASESORIA LEGAL</a:t>
            </a:r>
            <a:endParaRPr lang="es-ES" sz="6000" b="1" dirty="0"/>
          </a:p>
        </p:txBody>
      </p:sp>
    </p:spTree>
    <p:extLst>
      <p:ext uri="{BB962C8B-B14F-4D97-AF65-F5344CB8AC3E}">
        <p14:creationId xmlns:p14="http://schemas.microsoft.com/office/powerpoint/2010/main" val="252865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75520" y="1988840"/>
            <a:ext cx="10036696" cy="309634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4000" dirty="0" smtClean="0">
                <a:latin typeface="+mj-lt"/>
              </a:rPr>
              <a:t>Para la Gestión 2019 estará conformada por los siguientes profesionales:</a:t>
            </a:r>
          </a:p>
          <a:p>
            <a:r>
              <a:rPr lang="es-ES" sz="4000" dirty="0" smtClean="0">
                <a:latin typeface="+mj-lt"/>
              </a:rPr>
              <a:t>Un </a:t>
            </a:r>
            <a:r>
              <a:rPr lang="es-ES" sz="4000" u="sng" dirty="0" smtClean="0">
                <a:latin typeface="+mj-lt"/>
              </a:rPr>
              <a:t>Asesor Legal</a:t>
            </a:r>
            <a:r>
              <a:rPr lang="es-ES" sz="4000" dirty="0" smtClean="0">
                <a:latin typeface="+mj-lt"/>
              </a:rPr>
              <a:t>.</a:t>
            </a:r>
          </a:p>
          <a:p>
            <a:r>
              <a:rPr lang="es-ES" sz="4000" dirty="0" smtClean="0">
                <a:latin typeface="+mj-lt"/>
              </a:rPr>
              <a:t>Un </a:t>
            </a:r>
            <a:r>
              <a:rPr lang="es-ES" sz="4000" u="sng" dirty="0" smtClean="0">
                <a:latin typeface="+mj-lt"/>
              </a:rPr>
              <a:t>Asesor Especialista en Materia de Seguros</a:t>
            </a:r>
            <a:r>
              <a:rPr lang="es-ES" sz="4000" dirty="0" smtClean="0">
                <a:latin typeface="+mj-lt"/>
              </a:rPr>
              <a:t>.</a:t>
            </a: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983432" y="26064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s-ES" sz="6600" b="1" dirty="0" smtClean="0"/>
              <a:t>ASESORIA LEGAL</a:t>
            </a:r>
            <a:endParaRPr lang="es-ES" sz="6600" b="1" dirty="0"/>
          </a:p>
        </p:txBody>
      </p:sp>
    </p:spTree>
    <p:extLst>
      <p:ext uri="{BB962C8B-B14F-4D97-AF65-F5344CB8AC3E}">
        <p14:creationId xmlns:p14="http://schemas.microsoft.com/office/powerpoint/2010/main" val="406226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1415480" y="1484784"/>
            <a:ext cx="10396736" cy="5616624"/>
          </a:xfrm>
        </p:spPr>
        <p:txBody>
          <a:bodyPr>
            <a:normAutofit/>
          </a:bodyPr>
          <a:lstStyle/>
          <a:p>
            <a:pPr algn="just"/>
            <a:r>
              <a:rPr lang="es-ES" sz="3000" dirty="0" smtClean="0"/>
              <a:t>Velar </a:t>
            </a:r>
            <a:r>
              <a:rPr lang="es-ES" sz="3000" dirty="0"/>
              <a:t>por el cumplimiento y la </a:t>
            </a:r>
            <a:r>
              <a:rPr lang="es-ES" sz="3000" dirty="0" smtClean="0"/>
              <a:t>aplicación </a:t>
            </a:r>
            <a:r>
              <a:rPr lang="es-ES" sz="3000" dirty="0"/>
              <a:t>de las normas legales y </a:t>
            </a:r>
            <a:r>
              <a:rPr lang="es-ES" sz="3000" dirty="0" smtClean="0"/>
              <a:t>reglamentarias vigentes</a:t>
            </a:r>
            <a:r>
              <a:rPr lang="es-ES" sz="3000" dirty="0"/>
              <a:t>.</a:t>
            </a:r>
          </a:p>
          <a:p>
            <a:pPr algn="just"/>
            <a:r>
              <a:rPr lang="es-ES" sz="3000" dirty="0" smtClean="0"/>
              <a:t>Elaborar </a:t>
            </a:r>
            <a:r>
              <a:rPr lang="es-ES" sz="3000" dirty="0"/>
              <a:t>los proyectos de Ley o Decretos además de </a:t>
            </a:r>
            <a:r>
              <a:rPr lang="es-ES" sz="3000" dirty="0" smtClean="0"/>
              <a:t>las </a:t>
            </a:r>
            <a:r>
              <a:rPr lang="es-ES" sz="3000" dirty="0"/>
              <a:t>Resoluciones </a:t>
            </a:r>
            <a:r>
              <a:rPr lang="es-ES" sz="3000" dirty="0" smtClean="0"/>
              <a:t>de Directorio</a:t>
            </a:r>
            <a:r>
              <a:rPr lang="es-ES" sz="3000" dirty="0"/>
              <a:t>.</a:t>
            </a:r>
          </a:p>
          <a:p>
            <a:pPr algn="just"/>
            <a:r>
              <a:rPr lang="es-ES" sz="3000" dirty="0" smtClean="0"/>
              <a:t>Analizar </a:t>
            </a:r>
            <a:r>
              <a:rPr lang="es-ES" sz="3000" dirty="0"/>
              <a:t>y </a:t>
            </a:r>
            <a:r>
              <a:rPr lang="es-ES" sz="3000" dirty="0" smtClean="0"/>
              <a:t>emitir opinión </a:t>
            </a:r>
            <a:r>
              <a:rPr lang="es-ES" sz="3000" dirty="0"/>
              <a:t>legal sobre los temas </a:t>
            </a:r>
            <a:r>
              <a:rPr lang="es-ES" sz="3000" dirty="0" smtClean="0"/>
              <a:t>requeridos </a:t>
            </a:r>
            <a:r>
              <a:rPr lang="es-ES" sz="3000" dirty="0"/>
              <a:t>por las unidades de </a:t>
            </a:r>
            <a:r>
              <a:rPr lang="es-ES" sz="3000" dirty="0" smtClean="0"/>
              <a:t>la Empresa</a:t>
            </a:r>
            <a:r>
              <a:rPr lang="es-ES" sz="3000" dirty="0"/>
              <a:t>.</a:t>
            </a:r>
          </a:p>
          <a:p>
            <a:pPr algn="just"/>
            <a:r>
              <a:rPr lang="es-ES" sz="3000" dirty="0" smtClean="0"/>
              <a:t>Elaborar </a:t>
            </a:r>
            <a:r>
              <a:rPr lang="es-ES" sz="3000" dirty="0"/>
              <a:t>los contratos del personal que ingrese a </a:t>
            </a:r>
            <a:r>
              <a:rPr lang="es-ES" sz="3000" dirty="0" smtClean="0"/>
              <a:t>la </a:t>
            </a:r>
            <a:r>
              <a:rPr lang="es-ES" sz="3000" dirty="0"/>
              <a:t>Empresa Misicuni. </a:t>
            </a:r>
            <a:endParaRPr lang="es-ES" sz="3000" dirty="0" smtClean="0"/>
          </a:p>
          <a:p>
            <a:pPr algn="just"/>
            <a:r>
              <a:rPr lang="es-ES" sz="3000" dirty="0" smtClean="0"/>
              <a:t>Elaborar </a:t>
            </a:r>
            <a:r>
              <a:rPr lang="es-ES" sz="3000" dirty="0"/>
              <a:t>y </a:t>
            </a:r>
            <a:r>
              <a:rPr lang="es-ES" sz="3000" dirty="0" smtClean="0"/>
              <a:t>revisar </a:t>
            </a:r>
            <a:r>
              <a:rPr lang="es-ES" sz="3000" dirty="0"/>
              <a:t>contratos para las unidades que así lo </a:t>
            </a:r>
            <a:r>
              <a:rPr lang="es-ES" sz="3000" dirty="0" smtClean="0"/>
              <a:t>requieran.</a:t>
            </a:r>
            <a:endParaRPr lang="es-ES" sz="3000" dirty="0"/>
          </a:p>
          <a:p>
            <a:endParaRPr lang="es-ES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983432" y="26064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s-ES" sz="6600" b="1" dirty="0" smtClean="0"/>
              <a:t>ASESORIA LEGAL</a:t>
            </a:r>
            <a:endParaRPr lang="es-ES" sz="6600" b="1" dirty="0"/>
          </a:p>
        </p:txBody>
      </p:sp>
    </p:spTree>
    <p:extLst>
      <p:ext uri="{BB962C8B-B14F-4D97-AF65-F5344CB8AC3E}">
        <p14:creationId xmlns:p14="http://schemas.microsoft.com/office/powerpoint/2010/main" val="87061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1559496" y="1196752"/>
            <a:ext cx="10396736" cy="5040560"/>
          </a:xfrm>
        </p:spPr>
        <p:txBody>
          <a:bodyPr>
            <a:noAutofit/>
          </a:bodyPr>
          <a:lstStyle/>
          <a:p>
            <a:endParaRPr lang="es-ES" sz="900" dirty="0"/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es-ES" sz="2800" dirty="0" smtClean="0"/>
              <a:t>Realizar el seguimiento y control de casos y procesos judiciales que sigue la Empresa. 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es-ES" sz="2800" dirty="0" smtClean="0"/>
              <a:t>Tramitar y resolver los asuntos relativos a su competencia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es-ES" sz="2800" dirty="0" smtClean="0"/>
              <a:t>Asesorar al Plantel Ejecutivo en lo concerniente a disposiciones administrativas, laborales y de Asistencia Social en vigencia.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es-ES" sz="2800" dirty="0" smtClean="0"/>
              <a:t>Preparar y enviar los contratos suscritos a la Contraloría General del Estado.</a:t>
            </a: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s-ES" sz="6600" b="1" dirty="0" smtClean="0"/>
              <a:t>ASESORIA LEGAL</a:t>
            </a:r>
            <a:endParaRPr lang="es-ES" sz="6600" b="1" dirty="0"/>
          </a:p>
        </p:txBody>
      </p:sp>
    </p:spTree>
    <p:extLst>
      <p:ext uri="{BB962C8B-B14F-4D97-AF65-F5344CB8AC3E}">
        <p14:creationId xmlns:p14="http://schemas.microsoft.com/office/powerpoint/2010/main" val="326849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1415480" y="1268760"/>
            <a:ext cx="10225136" cy="5040560"/>
          </a:xfrm>
        </p:spPr>
        <p:txBody>
          <a:bodyPr>
            <a:noAutofit/>
          </a:bodyPr>
          <a:lstStyle/>
          <a:p>
            <a:endParaRPr lang="es-ES" sz="900" dirty="0"/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es-ES" sz="2800" dirty="0" smtClean="0"/>
              <a:t>Preparar y enviar la relación de litigios que sostiene la Empresa Misicuni a la Contraloría General del Estado.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es-ES" sz="2800" dirty="0"/>
              <a:t>Preparar y enviar la relación de litigios que sostiene la Empresa Misicuni a la </a:t>
            </a:r>
            <a:r>
              <a:rPr lang="es-ES" sz="2800" dirty="0" smtClean="0"/>
              <a:t>Procuraduría General del Estado.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es-ES" sz="2800" dirty="0" smtClean="0"/>
              <a:t>Coordinar con Instituciones publicas y privadas para el desempeño y tramitación de los diferentes asuntos </a:t>
            </a:r>
            <a:r>
              <a:rPr lang="es-ES" sz="2800" dirty="0" smtClean="0"/>
              <a:t>jurídicos </a:t>
            </a:r>
            <a:r>
              <a:rPr lang="es-ES" sz="2800" dirty="0" smtClean="0"/>
              <a:t>concernientes a la Empresa Misicuni.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endParaRPr lang="es-ES" sz="2400" dirty="0" smtClean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983432" y="18864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s-ES" sz="6600" b="1" dirty="0" smtClean="0"/>
              <a:t>ASESORIA LEGAL</a:t>
            </a:r>
            <a:endParaRPr lang="es-ES" sz="6600" b="1" dirty="0"/>
          </a:p>
        </p:txBody>
      </p:sp>
    </p:spTree>
    <p:extLst>
      <p:ext uri="{BB962C8B-B14F-4D97-AF65-F5344CB8AC3E}">
        <p14:creationId xmlns:p14="http://schemas.microsoft.com/office/powerpoint/2010/main" val="287742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4127524"/>
              </p:ext>
            </p:extLst>
          </p:nvPr>
        </p:nvGraphicFramePr>
        <p:xfrm>
          <a:off x="-1" y="0"/>
          <a:ext cx="12192001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21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593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645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2995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2660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991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No.</a:t>
                      </a: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TIPO DE PROCESO</a:t>
                      </a: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  <a:latin typeface="+mj-lt"/>
                        </a:rPr>
                        <a:t>ACUSADOS</a:t>
                      </a: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DELITOS</a:t>
                      </a: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ESTADO ACTUAL</a:t>
                      </a: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661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j-lt"/>
                        </a:rPr>
                        <a:t>PENAL</a:t>
                      </a: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>
                          <a:effectLst/>
                          <a:latin typeface="+mj-lt"/>
                        </a:rPr>
                        <a:t>Martin F. Rovira R.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>
                          <a:effectLst/>
                          <a:latin typeface="+mj-lt"/>
                        </a:rPr>
                        <a:t>Raúl Nemtala Caballero.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b="1" u="sng" dirty="0">
                          <a:effectLst/>
                          <a:latin typeface="+mj-lt"/>
                        </a:rPr>
                        <a:t>Edgar W. Montaño Nava.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b="1" u="sng" dirty="0">
                          <a:effectLst/>
                          <a:latin typeface="+mj-lt"/>
                        </a:rPr>
                        <a:t>Mario O. Cruz Burgos.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>
                          <a:effectLst/>
                          <a:latin typeface="+mj-lt"/>
                        </a:rPr>
                        <a:t>Rene Álvarez M.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>
                          <a:effectLst/>
                          <a:latin typeface="+mj-lt"/>
                        </a:rPr>
                        <a:t>Jhonny F. Claros Romael</a:t>
                      </a:r>
                      <a:r>
                        <a:rPr lang="es-ES" sz="1800" dirty="0" smtClean="0">
                          <a:effectLst/>
                          <a:latin typeface="+mj-lt"/>
                        </a:rPr>
                        <a:t>.</a:t>
                      </a:r>
                      <a:endParaRPr lang="es-ES" sz="1800" dirty="0">
                        <a:effectLst/>
                        <a:latin typeface="+mj-lt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>
                          <a:effectLst/>
                          <a:latin typeface="+mj-lt"/>
                        </a:rPr>
                        <a:t>Falsedad Ideológica.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>
                          <a:effectLst/>
                          <a:latin typeface="+mj-lt"/>
                        </a:rPr>
                        <a:t>Uso de Instrumento Falsificado.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>
                          <a:effectLst/>
                          <a:latin typeface="+mj-lt"/>
                        </a:rPr>
                        <a:t>Asociación Delictuosa.</a:t>
                      </a: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 smtClean="0">
                          <a:effectLst/>
                          <a:latin typeface="+mj-lt"/>
                        </a:rPr>
                        <a:t>SE</a:t>
                      </a:r>
                      <a:r>
                        <a:rPr lang="es-ES" sz="1800" b="1" baseline="0" dirty="0" smtClean="0">
                          <a:effectLst/>
                          <a:latin typeface="+mj-lt"/>
                        </a:rPr>
                        <a:t> CUENTA CON MANDAMIENTOS DE APREHENSION LOS CUALES SERAN EJECUTADOS  UNA VEZ REALIZADO EL SEGUIMEINTO Y CAPTURA DE LOS DECLARADOS REBELDES AL PROCESO PENAL.</a:t>
                      </a:r>
                      <a:endParaRPr lang="es-ES" sz="1800" b="1" u="sng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84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7705479"/>
              </p:ext>
            </p:extLst>
          </p:nvPr>
        </p:nvGraphicFramePr>
        <p:xfrm>
          <a:off x="1" y="-27384"/>
          <a:ext cx="12191999" cy="68339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21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593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645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06425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0317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2877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No.</a:t>
                      </a: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TIPO DE PROCESO</a:t>
                      </a: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DENUNCIADOS</a:t>
                      </a: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DELITOS</a:t>
                      </a: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ESTADO ACTUAL</a:t>
                      </a: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461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j-lt"/>
                        </a:rPr>
                        <a:t>PENAL</a:t>
                      </a: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 smtClean="0">
                          <a:effectLst/>
                          <a:latin typeface="+mj-lt"/>
                        </a:rPr>
                        <a:t>Washington</a:t>
                      </a:r>
                      <a:r>
                        <a:rPr lang="es-ES" sz="1800" baseline="0" dirty="0" smtClean="0">
                          <a:effectLst/>
                          <a:latin typeface="+mj-lt"/>
                        </a:rPr>
                        <a:t> Claure Román</a:t>
                      </a:r>
                      <a:r>
                        <a:rPr lang="es-ES" sz="1800" dirty="0" smtClean="0">
                          <a:effectLst/>
                          <a:latin typeface="+mj-lt"/>
                        </a:rPr>
                        <a:t>.</a:t>
                      </a: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marL="20193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dirty="0">
                        <a:effectLst/>
                        <a:latin typeface="+mj-lt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kumimoji="0"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Ejercicio Indebido de la Profesión.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kumimoji="0"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Falsedad Material.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 smtClean="0">
                          <a:effectLst/>
                          <a:latin typeface="+mj-lt"/>
                        </a:rPr>
                        <a:t>Uso de Instrumento Falsificado.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 smtClean="0">
                          <a:effectLst/>
                          <a:latin typeface="+mj-lt"/>
                        </a:rPr>
                        <a:t>Resolución de Rechazo </a:t>
                      </a:r>
                      <a:r>
                        <a:rPr lang="es-ES" sz="1800" b="1" baseline="0" dirty="0" smtClean="0">
                          <a:effectLst/>
                          <a:latin typeface="+mj-lt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b="1" baseline="0" dirty="0" smtClean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(Se presentó memorial Objetando la Resolución de Rechazo)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b="1" dirty="0" smtClean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Se realizara</a:t>
                      </a:r>
                      <a:r>
                        <a:rPr lang="es-ES" sz="1800" b="1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el seguimiento a dicha objeción de rechazo ante la Fiscalía Departamental de Cochabamba.</a:t>
                      </a:r>
                      <a:endParaRPr lang="es-ES" sz="18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149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2692208"/>
              </p:ext>
            </p:extLst>
          </p:nvPr>
        </p:nvGraphicFramePr>
        <p:xfrm>
          <a:off x="1" y="24070"/>
          <a:ext cx="12191999" cy="68339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21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593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645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06425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0317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2877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No.</a:t>
                      </a: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TIPO DE PROCESO</a:t>
                      </a: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  <a:latin typeface="+mj-lt"/>
                        </a:rPr>
                        <a:t>IMPUTADA</a:t>
                      </a: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DELITOS</a:t>
                      </a: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ESTADO ACTUAL</a:t>
                      </a: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461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j-lt"/>
                        </a:rPr>
                        <a:t>PENAL</a:t>
                      </a: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Jenny</a:t>
                      </a:r>
                      <a:r>
                        <a:rPr lang="es-ES" sz="1800" baseline="0" dirty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 Chávez García.</a:t>
                      </a: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marL="20193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dirty="0">
                        <a:effectLst/>
                        <a:latin typeface="+mj-lt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kumimoji="0"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Ejercicio Indebido de la Profesión.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kumimoji="0"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Falsedad Material.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kumimoji="0"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Uso de Instrumento Falsificado.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kumimoji="0" lang="es-E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Contratos Lesivos al Estado</a:t>
                      </a: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AMPLIACION DE IMPUTACION</a:t>
                      </a:r>
                      <a:r>
                        <a:rPr lang="es-ES" sz="1800" b="1" baseline="0" dirty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 FORMAL  POR EL DELITO DE CONTRATOS LESIVOS AL ESTADO – ETAPA DE INVESTIGACIÓN Y RECOLECCION DE ELEMENTOS DE PRUEBA.</a:t>
                      </a:r>
                      <a:endParaRPr lang="es-ES" sz="18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388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235" y="4941168"/>
            <a:ext cx="3816229" cy="170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815413" y="1844824"/>
            <a:ext cx="10972800" cy="3240360"/>
          </a:xfrm>
        </p:spPr>
        <p:txBody>
          <a:bodyPr>
            <a:noAutofit/>
          </a:bodyPr>
          <a:lstStyle/>
          <a:p>
            <a:pPr algn="ctr"/>
            <a:r>
              <a:rPr lang="es-ES" sz="7200" b="1" dirty="0" smtClean="0"/>
              <a:t>GERENCIA ADMINISTRATIVA </a:t>
            </a:r>
            <a:br>
              <a:rPr lang="es-ES" sz="7200" b="1" dirty="0" smtClean="0"/>
            </a:br>
            <a:r>
              <a:rPr lang="es-ES" sz="7200" b="1" dirty="0" smtClean="0"/>
              <a:t>FINANCIERA</a:t>
            </a:r>
            <a:endParaRPr lang="es-ES" sz="7200" b="1" dirty="0"/>
          </a:p>
        </p:txBody>
      </p:sp>
      <p:sp>
        <p:nvSpPr>
          <p:cNvPr id="4" name="AutoShape 2" descr="Resultado de imagen para IMAGENES DE FINANZAS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pic>
        <p:nvPicPr>
          <p:cNvPr id="2058" name="Picture 10" descr="Resultado de imagen para IMAGENES DE FINANZ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31" y="160338"/>
            <a:ext cx="3924300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13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2424063"/>
              </p:ext>
            </p:extLst>
          </p:nvPr>
        </p:nvGraphicFramePr>
        <p:xfrm>
          <a:off x="1" y="24070"/>
          <a:ext cx="12191999" cy="68339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21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593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645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06425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0317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2877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No.</a:t>
                      </a: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TIPO DE PROCESO</a:t>
                      </a: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  <a:latin typeface="+mj-lt"/>
                        </a:rPr>
                        <a:t>DEMANDADA</a:t>
                      </a: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  <a:latin typeface="+mj-lt"/>
                        </a:rPr>
                        <a:t>PROCESO</a:t>
                      </a: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ESTADO ACTUAL</a:t>
                      </a: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461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  <a:latin typeface="+mj-lt"/>
                        </a:rPr>
                        <a:t>LABORAL</a:t>
                      </a: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" sz="1800" dirty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Jenny</a:t>
                      </a:r>
                      <a:r>
                        <a:rPr lang="es-ES" sz="1800" baseline="0" dirty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 Chávez García.</a:t>
                      </a: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marL="20193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dirty="0">
                        <a:effectLst/>
                        <a:latin typeface="+mj-lt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kumimoji="0" lang="es-ES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Desafuero</a:t>
                      </a:r>
                      <a:r>
                        <a:rPr kumimoji="0" lang="es-ES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Sindical</a:t>
                      </a:r>
                      <a:endParaRPr kumimoji="0" lang="es-ES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089" marR="630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Para resolución</a:t>
                      </a:r>
                      <a:r>
                        <a:rPr lang="es-ES" sz="1800" b="1" baseline="0" dirty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 de Incidente de Impersonería planteado por la demandada Jenny Chávez García </a:t>
                      </a:r>
                      <a:r>
                        <a:rPr lang="es-ES" sz="1800" b="1" baseline="0" dirty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 - Presentación de Prueba de cargo </a:t>
                      </a:r>
                      <a:r>
                        <a:rPr lang="es-ES" sz="1800" b="1" baseline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y descargo.</a:t>
                      </a:r>
                      <a:endParaRPr lang="es-ES" sz="18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3089" marR="63089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850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39725" y="1772816"/>
            <a:ext cx="852829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7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GRACIAS POR SU </a:t>
            </a:r>
          </a:p>
          <a:p>
            <a:pPr algn="ctr"/>
            <a:r>
              <a:rPr lang="es-ES" sz="7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ATENCIÓN</a:t>
            </a:r>
            <a:endParaRPr lang="es-ES" sz="7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366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82296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s-AR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AR" sz="3200" i="1" dirty="0">
                <a:latin typeface="Arial" panose="020B0604020202020204" pitchFamily="34" charset="0"/>
                <a:cs typeface="Arial" panose="020B0604020202020204" pitchFamily="34" charset="0"/>
              </a:rPr>
              <a:t>La Empresa Misicuni es una entidad pública y social destinada a contribuir al desarrollo regional y nacional proveyendo agua para el consumo humano, riego y generación de energía eléctrica. Operar la infraestructura del Sistema Múltiple Misicuni con respeto y armonía con la naturaleza y la sociedad para Vivir Bien”.</a:t>
            </a:r>
            <a:endParaRPr lang="es-BO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BO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BO" b="1" dirty="0" smtClean="0"/>
              <a:t>MISIÓN</a:t>
            </a:r>
            <a:endParaRPr lang="es-BO" b="1" dirty="0"/>
          </a:p>
        </p:txBody>
      </p:sp>
    </p:spTree>
    <p:extLst>
      <p:ext uri="{BB962C8B-B14F-4D97-AF65-F5344CB8AC3E}">
        <p14:creationId xmlns:p14="http://schemas.microsoft.com/office/powerpoint/2010/main" val="351673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s-AR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AR" sz="2800" i="1" dirty="0">
                <a:latin typeface="Arial" panose="020B0604020202020204" pitchFamily="34" charset="0"/>
                <a:cs typeface="Arial" panose="020B0604020202020204" pitchFamily="34" charset="0"/>
              </a:rPr>
              <a:t>Ser una Empresa estratégica líder, eficiente y autosostenible mediante el aprovechamiento responsable, la conservación y el incremento de los recursos hídricos en forma innovadora con tecnología de punta, adecuada infraestructura, de manera coordinada con los sectores involucrados en base a criterios de eficiencia y la prestación de servicios, con recursos humanos idóneos y comprometidos</a:t>
            </a:r>
            <a:r>
              <a:rPr lang="es-AR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s-BO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BO" b="1" dirty="0" smtClean="0"/>
              <a:t>VISIÓN</a:t>
            </a:r>
            <a:endParaRPr lang="es-BO" b="1" dirty="0"/>
          </a:p>
        </p:txBody>
      </p:sp>
    </p:spTree>
    <p:extLst>
      <p:ext uri="{BB962C8B-B14F-4D97-AF65-F5344CB8AC3E}">
        <p14:creationId xmlns:p14="http://schemas.microsoft.com/office/powerpoint/2010/main" val="146561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83432" y="548680"/>
            <a:ext cx="109728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GERENCIA</a:t>
            </a:r>
            <a:r>
              <a:rPr lang="es-ES" sz="4900" b="1" dirty="0" smtClean="0">
                <a:latin typeface="Arial Rounded MT Bold" panose="020F0704030504030204" pitchFamily="34" charset="0"/>
              </a:rPr>
              <a:t> </a:t>
            </a:r>
            <a:r>
              <a:rPr lang="es-ES" sz="4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ADMINISTRATIVA</a:t>
            </a:r>
            <a:r>
              <a:rPr lang="es-ES" sz="4900" b="1" dirty="0" smtClean="0">
                <a:latin typeface="Arial Rounded MT Bold" panose="020F0704030504030204" pitchFamily="34" charset="0"/>
              </a:rPr>
              <a:t> Y  FINANCIERA</a:t>
            </a:r>
            <a:endParaRPr lang="es-ES" sz="6600" b="1" dirty="0">
              <a:latin typeface="Arial Rounded MT Bold" panose="020F0704030504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264" y="1844824"/>
            <a:ext cx="9629328" cy="468052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82296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s-BO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Para la ejecución de las actividades programadas, con relación a la gestión de Recursos y Gastos se aplican los Sistemas de Administración y Control Gubernamental según establece la Ley Nº1178</a:t>
            </a:r>
            <a:r>
              <a:rPr lang="es-BO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09728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364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847528" y="1844824"/>
            <a:ext cx="9649072" cy="45365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82296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El Presupuesto </a:t>
            </a:r>
            <a:r>
              <a:rPr lang="es-BO" sz="4000" dirty="0">
                <a:latin typeface="Arial" panose="020B0604020202020204" pitchFamily="34" charset="0"/>
                <a:cs typeface="Arial" panose="020B0604020202020204" pitchFamily="34" charset="0"/>
              </a:rPr>
              <a:t>General del Estado del sector público para la </a:t>
            </a:r>
            <a:r>
              <a:rPr lang="es-BO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Gestión </a:t>
            </a:r>
            <a:r>
              <a:rPr lang="es-BO" sz="4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s-BO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iscal </a:t>
            </a: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fue aprobado por la Asamblea Legislativa Plurinacional mediante </a:t>
            </a: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Ley</a:t>
            </a:r>
            <a:r>
              <a:rPr lang="es-BO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BO" sz="4000" dirty="0">
                <a:latin typeface="Arial" panose="020B0604020202020204" pitchFamily="34" charset="0"/>
                <a:cs typeface="Arial" panose="020B0604020202020204" pitchFamily="34" charset="0"/>
              </a:rPr>
              <a:t>Financial Nº </a:t>
            </a:r>
            <a:r>
              <a:rPr lang="es-A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1135 </a:t>
            </a:r>
            <a:r>
              <a:rPr lang="es-AR" sz="4000" dirty="0">
                <a:latin typeface="Arial" panose="020B0604020202020204" pitchFamily="34" charset="0"/>
                <a:cs typeface="Arial" panose="020B0604020202020204" pitchFamily="34" charset="0"/>
              </a:rPr>
              <a:t>de fecha 20 de diciembre de </a:t>
            </a:r>
            <a:r>
              <a:rPr lang="es-A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2018. </a:t>
            </a:r>
          </a:p>
          <a:p>
            <a:pPr marL="82296" indent="0" algn="just">
              <a:buNone/>
            </a:pPr>
            <a:endParaRPr lang="es-A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AR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A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AR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3600" dirty="0" smtClean="0">
              <a:latin typeface="+mj-lt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91544" y="476672"/>
            <a:ext cx="999744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900" b="1" dirty="0" smtClean="0">
                <a:latin typeface="Arial Rounded MT Bold" panose="020F0704030504030204" pitchFamily="34" charset="0"/>
              </a:rPr>
              <a:t>GERENCIA </a:t>
            </a:r>
            <a:r>
              <a:rPr lang="es-ES" sz="4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ADMINISTRATIVA</a:t>
            </a:r>
            <a:r>
              <a:rPr lang="es-ES" sz="4900" b="1" dirty="0" smtClean="0">
                <a:latin typeface="Arial Rounded MT Bold" panose="020F0704030504030204" pitchFamily="34" charset="0"/>
              </a:rPr>
              <a:t> Y  FINANCIERA</a:t>
            </a:r>
            <a:endParaRPr lang="es-ES" sz="6600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08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o">
  <a:themeElements>
    <a:clrScheme name="Solsti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9544</TotalTime>
  <Words>2415</Words>
  <Application>Microsoft Office PowerPoint</Application>
  <PresentationFormat>Personalizado</PresentationFormat>
  <Paragraphs>535</Paragraphs>
  <Slides>51</Slides>
  <Notes>21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2" baseType="lpstr">
      <vt:lpstr>Solsticio</vt:lpstr>
      <vt:lpstr>AUDIENCIA PÚBLICA DE RENDICIÓN DE CUENTAS  INICIAL 2019 </vt:lpstr>
      <vt:lpstr>DATOS INSTITUCIONALES</vt:lpstr>
      <vt:lpstr>ESTRUCTURA ORGANIZACIONAL Y RECURSOS HUMANOS</vt:lpstr>
      <vt:lpstr>ESTRUCTURA ORGANIZACIONAL Y RECURSOS HUMANOS</vt:lpstr>
      <vt:lpstr>GERENCIA ADMINISTRATIVA  FINANCIERA</vt:lpstr>
      <vt:lpstr>MISIÓN</vt:lpstr>
      <vt:lpstr>VISIÓN</vt:lpstr>
      <vt:lpstr>GERENCIA ADMINISTRATIVA Y  FINANCIERA</vt:lpstr>
      <vt:lpstr>GERENCIA ADMINISTRATIVA Y  FINANCIERA</vt:lpstr>
      <vt:lpstr>P.O.A. - PRESUPUESTO DE RECURSOS 2019</vt:lpstr>
      <vt:lpstr>P.O.A. PRESUPUESTO DE GASTOS 2019</vt:lpstr>
      <vt:lpstr> PRESUPUESTO DE GASTOS</vt:lpstr>
      <vt:lpstr>Presentación de PowerPoint</vt:lpstr>
      <vt:lpstr>Presentación de PowerPoint</vt:lpstr>
      <vt:lpstr>GERENCIA TÉCNICA</vt:lpstr>
      <vt:lpstr>EMBALSE MISICUNI BALANCE HIDROLOGICO  2019</vt:lpstr>
      <vt:lpstr>Presentación de PowerPoint</vt:lpstr>
      <vt:lpstr>AGUA ESTIMADA A SER ENTREGADA A SEMAPA Volumen vs Caudal  Gestión 2019 vs 2018</vt:lpstr>
      <vt:lpstr>VOLUMEN TOTAL DE AGUA ESTIMADA A SER ENTREGADA A SEMAPA  Gestión 2019 vs 2018</vt:lpstr>
      <vt:lpstr>MANTENIMIENTO PLANTA DE TRATAMIENTO</vt:lpstr>
      <vt:lpstr>MANTENIMIENTO PLANTA DE TRATAMIENTO</vt:lpstr>
      <vt:lpstr>Presentación de PowerPoint</vt:lpstr>
      <vt:lpstr>Mantenimiento de la Presa</vt:lpstr>
      <vt:lpstr>PROGRAMA DE AUSCULTACIÓN  Y SEGURIDAD DE LA PRESA</vt:lpstr>
      <vt:lpstr>PROYECTO MÚLTIPLE MISICUNI CONSTRUCCIÓN PRESA Y OBRAS ANEXAS</vt:lpstr>
      <vt:lpstr>CONTRATO - CONSTRUCCIÓN DEL VERTEDERO Y PANTALLAS ATIRANTADAS ENTRE LOS EJES 2 -6 Y 9-11 DE LA PRESA MISICUNI</vt:lpstr>
      <vt:lpstr>CONTRATO - CONSTRUCCIÓN DEL VERTEDERO Y PANTALLAS ATIRANTADAS ENTRE LOS EJES 2 -6 Y 9-11 DE LA PRESA MISICUNI</vt:lpstr>
      <vt:lpstr>Presentación de PowerPoint</vt:lpstr>
      <vt:lpstr>Pantallas entre los ejes 2 y 5</vt:lpstr>
      <vt:lpstr>Presentación de PowerPoint</vt:lpstr>
      <vt:lpstr>SUPERVISIÓN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ASESORIA LEGAL</vt:lpstr>
      <vt:lpstr>ASESORIA LEGAL</vt:lpstr>
      <vt:lpstr>ASESORIA LEGAL</vt:lpstr>
      <vt:lpstr>ASESORIA LEGAL</vt:lpstr>
      <vt:lpstr>ASESORIA LEGAL</vt:lpstr>
      <vt:lpstr>ASESORIA LEGAL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AUDIENCIA PUBLICA DE RENDICION DE CUENTAS  FINAL 2015</dc:title>
  <dc:creator>Douglas Brun</dc:creator>
  <cp:lastModifiedBy>Douglas Brun</cp:lastModifiedBy>
  <cp:revision>267</cp:revision>
  <cp:lastPrinted>2019-03-11T20:26:33Z</cp:lastPrinted>
  <dcterms:created xsi:type="dcterms:W3CDTF">2016-01-07T20:17:50Z</dcterms:created>
  <dcterms:modified xsi:type="dcterms:W3CDTF">2019-03-11T20:27:34Z</dcterms:modified>
</cp:coreProperties>
</file>